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5811500" cy="752475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background"/>
          <p:cNvSpPr/>
          <p:nvPr/>
        </p:nvSpPr>
        <p:spPr>
          <a:xfrm>
            <a:off x="0" y="0"/>
            <a:ext cx="15811500" cy="75247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346" name="g-panel-existing"/>
          <p:cNvGrpSpPr/>
          <p:nvPr/>
        </p:nvGrpSpPr>
        <p:grpSpPr>
          <a:xfrm>
            <a:off x="3557588" y="428625"/>
            <a:ext cx="6462712" cy="2790825"/>
            <a:chOff x="3557588" y="428625"/>
            <a:chExt cx="6462712" cy="2790825"/>
          </a:xfrm>
        </p:grpSpPr>
        <p:sp>
          <p:nvSpPr>
            <p:cNvPr id="3" name="pink-panel"/>
            <p:cNvSpPr/>
            <p:nvPr/>
          </p:nvSpPr>
          <p:spPr>
            <a:xfrm>
              <a:off x="3609975" y="428625"/>
              <a:ext cx="6315075" cy="2790825"/>
            </a:xfrm>
            <a:prstGeom prst="roundRect">
              <a:avLst>
                <a:gd name="adj" fmla="val 6143"/>
              </a:avLst>
            </a:prstGeom>
            <a:solidFill>
              <a:srgbClr val="FCEA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grpSp>
          <p:nvGrpSpPr>
            <p:cNvPr id="339" name="docs-icon-1"/>
            <p:cNvGrpSpPr/>
            <p:nvPr/>
          </p:nvGrpSpPr>
          <p:grpSpPr>
            <a:xfrm>
              <a:off x="4152900" y="600075"/>
              <a:ext cx="790575" cy="762000"/>
              <a:chOff x="4152900" y="600075"/>
              <a:chExt cx="790575" cy="762000"/>
            </a:xfrm>
          </p:grpSpPr>
          <p:sp>
            <p:nvSpPr>
              <p:cNvPr id="4" name="doc1-sheet1"/>
              <p:cNvSpPr/>
              <p:nvPr/>
            </p:nvSpPr>
            <p:spPr>
              <a:xfrm>
                <a:off x="4152900" y="752475"/>
                <a:ext cx="285750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266700">
                    <a:moveTo>
                      <a:pt x="0" y="266700"/>
                    </a:moveTo>
                    <a:lnTo>
                      <a:pt x="19050" y="66675"/>
                    </a:lnTo>
                    <a:lnTo>
                      <a:pt x="266700" y="0"/>
                    </a:lnTo>
                    <a:lnTo>
                      <a:pt x="285750" y="22860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5" name="doc1-sheet2"/>
              <p:cNvSpPr/>
              <p:nvPr/>
            </p:nvSpPr>
            <p:spPr>
              <a:xfrm>
                <a:off x="4267200" y="762000"/>
                <a:ext cx="276225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266700">
                    <a:moveTo>
                      <a:pt x="0" y="266700"/>
                    </a:moveTo>
                    <a:lnTo>
                      <a:pt x="19050" y="38100"/>
                    </a:lnTo>
                    <a:lnTo>
                      <a:pt x="266700" y="0"/>
                    </a:lnTo>
                    <a:lnTo>
                      <a:pt x="276225" y="22860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6" name="doc1-sl1-0"/>
              <p:cNvCxnSpPr/>
              <p:nvPr/>
            </p:nvCxnSpPr>
            <p:spPr>
              <a:xfrm flipV="1">
                <a:off x="4191000" y="800100"/>
                <a:ext cx="219075" cy="9525"/>
              </a:xfrm>
              <a:prstGeom prst="line">
                <a:avLst/>
              </a:prstGeom>
              <a:ln w="15240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doc1-sl1-1"/>
              <p:cNvCxnSpPr/>
              <p:nvPr/>
            </p:nvCxnSpPr>
            <p:spPr>
              <a:xfrm flipV="1">
                <a:off x="4191000" y="847725"/>
                <a:ext cx="219075" cy="9525"/>
              </a:xfrm>
              <a:prstGeom prst="line">
                <a:avLst/>
              </a:prstGeom>
              <a:ln w="15240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doc1-sl1-2"/>
              <p:cNvCxnSpPr/>
              <p:nvPr/>
            </p:nvCxnSpPr>
            <p:spPr>
              <a:xfrm flipV="1">
                <a:off x="4191000" y="895350"/>
                <a:ext cx="219075" cy="9525"/>
              </a:xfrm>
              <a:prstGeom prst="line">
                <a:avLst/>
              </a:prstGeom>
              <a:ln w="15240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doc1-sl1-3"/>
              <p:cNvCxnSpPr/>
              <p:nvPr/>
            </p:nvCxnSpPr>
            <p:spPr>
              <a:xfrm flipV="1">
                <a:off x="4191000" y="942975"/>
                <a:ext cx="219075" cy="9525"/>
              </a:xfrm>
              <a:prstGeom prst="line">
                <a:avLst/>
              </a:prstGeom>
              <a:ln w="15240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doc1-sheet3"/>
              <p:cNvSpPr/>
              <p:nvPr/>
            </p:nvSpPr>
            <p:spPr>
              <a:xfrm>
                <a:off x="4457700" y="600075"/>
                <a:ext cx="390525" cy="400050"/>
              </a:xfrm>
              <a:custGeom>
                <a:avLst/>
                <a:gdLst/>
                <a:ahLst/>
                <a:cxnLst/>
                <a:rect l="l" t="t" r="r" b="b"/>
                <a:pathLst>
                  <a:path w="390525" h="400050">
                    <a:moveTo>
                      <a:pt x="0" y="400050"/>
                    </a:moveTo>
                    <a:lnTo>
                      <a:pt x="19050" y="28575"/>
                    </a:lnTo>
                    <a:lnTo>
                      <a:pt x="390525" y="0"/>
                    </a:lnTo>
                    <a:lnTo>
                      <a:pt x="371475" y="38100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1" name="doc1-sl3-0"/>
              <p:cNvCxnSpPr/>
              <p:nvPr/>
            </p:nvCxnSpPr>
            <p:spPr>
              <a:xfrm flipV="1">
                <a:off x="4514850" y="647700"/>
                <a:ext cx="295275" cy="9525"/>
              </a:xfrm>
              <a:prstGeom prst="line">
                <a:avLst/>
              </a:prstGeom>
              <a:ln w="17145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doc1-sl3-1"/>
              <p:cNvCxnSpPr/>
              <p:nvPr/>
            </p:nvCxnSpPr>
            <p:spPr>
              <a:xfrm flipV="1">
                <a:off x="4514850" y="704850"/>
                <a:ext cx="295275" cy="9525"/>
              </a:xfrm>
              <a:prstGeom prst="line">
                <a:avLst/>
              </a:prstGeom>
              <a:ln w="17145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doc1-sl3-2"/>
              <p:cNvCxnSpPr/>
              <p:nvPr/>
            </p:nvCxnSpPr>
            <p:spPr>
              <a:xfrm flipV="1">
                <a:off x="4514850" y="762000"/>
                <a:ext cx="295275" cy="9525"/>
              </a:xfrm>
              <a:prstGeom prst="line">
                <a:avLst/>
              </a:prstGeom>
              <a:ln w="17145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doc1-sl3-3"/>
              <p:cNvCxnSpPr/>
              <p:nvPr/>
            </p:nvCxnSpPr>
            <p:spPr>
              <a:xfrm flipV="1">
                <a:off x="4514850" y="819150"/>
                <a:ext cx="295275" cy="9525"/>
              </a:xfrm>
              <a:prstGeom prst="line">
                <a:avLst/>
              </a:prstGeom>
              <a:ln w="17145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doc1-sl3-4"/>
              <p:cNvCxnSpPr/>
              <p:nvPr/>
            </p:nvCxnSpPr>
            <p:spPr>
              <a:xfrm flipV="1">
                <a:off x="4514850" y="876300"/>
                <a:ext cx="295275" cy="9525"/>
              </a:xfrm>
              <a:prstGeom prst="line">
                <a:avLst/>
              </a:prstGeom>
              <a:ln w="17145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doc1-sw-bg"/>
              <p:cNvSpPr/>
              <p:nvPr/>
            </p:nvSpPr>
            <p:spPr>
              <a:xfrm>
                <a:off x="4791075" y="657225"/>
                <a:ext cx="152400" cy="533400"/>
              </a:xfrm>
              <a:prstGeom prst="rect">
                <a:avLst/>
              </a:prstGeom>
              <a:solidFill>
                <a:srgbClr val="EDEDE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7" name="doc1-sw1"/>
              <p:cNvSpPr/>
              <p:nvPr/>
            </p:nvSpPr>
            <p:spPr>
              <a:xfrm>
                <a:off x="4800600" y="657225"/>
                <a:ext cx="133350" cy="133350"/>
              </a:xfrm>
              <a:prstGeom prst="rect">
                <a:avLst/>
              </a:prstGeom>
              <a:solidFill>
                <a:srgbClr val="6BC5B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8" name="doc1-sw2"/>
              <p:cNvSpPr/>
              <p:nvPr/>
            </p:nvSpPr>
            <p:spPr>
              <a:xfrm>
                <a:off x="4800600" y="790575"/>
                <a:ext cx="133350" cy="104775"/>
              </a:xfrm>
              <a:prstGeom prst="rect">
                <a:avLst/>
              </a:prstGeom>
              <a:solidFill>
                <a:srgbClr val="18365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9" name="doc1-sw3"/>
              <p:cNvSpPr/>
              <p:nvPr/>
            </p:nvSpPr>
            <p:spPr>
              <a:xfrm>
                <a:off x="4800600" y="895350"/>
                <a:ext cx="133350" cy="85725"/>
              </a:xfrm>
              <a:prstGeom prst="rect">
                <a:avLst/>
              </a:prstGeom>
              <a:solidFill>
                <a:srgbClr val="F5A31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20" name="doc1-sw4"/>
              <p:cNvSpPr/>
              <p:nvPr/>
            </p:nvSpPr>
            <p:spPr>
              <a:xfrm>
                <a:off x="4800600" y="981075"/>
                <a:ext cx="133350" cy="95250"/>
              </a:xfrm>
              <a:prstGeom prst="rect">
                <a:avLst/>
              </a:prstGeom>
              <a:solidFill>
                <a:srgbClr val="648F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21" name="doc1-sw5"/>
              <p:cNvSpPr/>
              <p:nvPr/>
            </p:nvSpPr>
            <p:spPr>
              <a:xfrm>
                <a:off x="4800600" y="1076325"/>
                <a:ext cx="133350" cy="114300"/>
              </a:xfrm>
              <a:prstGeom prst="rect">
                <a:avLst/>
              </a:prstGeom>
              <a:solidFill>
                <a:srgbClr val="8FD3C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22" name="doc1-folder-tab"/>
              <p:cNvSpPr/>
              <p:nvPr/>
            </p:nvSpPr>
            <p:spPr>
              <a:xfrm>
                <a:off x="4248150" y="942975"/>
                <a:ext cx="20955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38100">
                    <a:moveTo>
                      <a:pt x="0" y="38100"/>
                    </a:moveTo>
                    <a:lnTo>
                      <a:pt x="0" y="0"/>
                    </a:lnTo>
                    <a:lnTo>
                      <a:pt x="190500" y="0"/>
                    </a:lnTo>
                    <a:lnTo>
                      <a:pt x="209550" y="38100"/>
                    </a:lnTo>
                    <a:close/>
                  </a:path>
                </a:pathLst>
              </a:custGeom>
              <a:solidFill>
                <a:srgbClr val="F9A72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23" name="doc1-folder"/>
              <p:cNvSpPr/>
              <p:nvPr/>
            </p:nvSpPr>
            <p:spPr>
              <a:xfrm>
                <a:off x="4248150" y="981075"/>
                <a:ext cx="533400" cy="381000"/>
              </a:xfrm>
              <a:prstGeom prst="roundRect">
                <a:avLst>
                  <a:gd name="adj" fmla="val 10000"/>
                </a:avLst>
              </a:prstGeom>
              <a:solidFill>
                <a:srgbClr val="F9A72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24" name="doc1-folder-paper"/>
              <p:cNvSpPr/>
              <p:nvPr/>
            </p:nvSpPr>
            <p:spPr>
              <a:xfrm>
                <a:off x="4419600" y="1009650"/>
                <a:ext cx="342900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66675">
                    <a:moveTo>
                      <a:pt x="0" y="0"/>
                    </a:moveTo>
                    <a:lnTo>
                      <a:pt x="342900" y="0"/>
                    </a:lnTo>
                    <a:lnTo>
                      <a:pt x="323850" y="66675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</p:grpSp>
        <p:sp>
          <p:nvSpPr>
            <p:cNvPr id="25" name="t-docs-1"/>
            <p:cNvSpPr txBox="1"/>
            <p:nvPr/>
          </p:nvSpPr>
          <p:spPr>
            <a:xfrm>
              <a:off x="3771900" y="1384935"/>
              <a:ext cx="1524000" cy="344805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1875" b="0" i="0">
                  <a:solidFill>
                    <a:srgbClr val="4B5C84"/>
                  </a:solidFill>
                  <a:latin typeface="Microsoft YaHei"/>
                  <a:ea typeface="Microsoft YaHei"/>
                  <a:cs typeface="Microsoft YaHei"/>
                </a:rPr>
                <a:t>Documents</a:t>
              </a:r>
            </a:p>
          </p:txBody>
        </p:sp>
        <p:cxnSp>
          <p:nvCxnSpPr>
            <p:cNvPr id="26" name="arr-docs-1"/>
            <p:cNvCxnSpPr/>
            <p:nvPr/>
          </p:nvCxnSpPr>
          <p:spPr>
            <a:xfrm>
              <a:off x="5457825" y="962025"/>
              <a:ext cx="2085975" cy="0"/>
            </a:xfrm>
            <a:prstGeom prst="line">
              <a:avLst/>
            </a:prstGeom>
            <a:ln w="66675">
              <a:solidFill>
                <a:srgbClr val="000000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chunk-bar1"/>
            <p:cNvSpPr/>
            <p:nvPr/>
          </p:nvSpPr>
          <p:spPr>
            <a:xfrm>
              <a:off x="8010525" y="695325"/>
              <a:ext cx="742950" cy="381000"/>
            </a:xfrm>
            <a:prstGeom prst="roundRect">
              <a:avLst>
                <a:gd name="adj" fmla="val 7500"/>
              </a:avLst>
            </a:prstGeom>
            <a:solidFill>
              <a:srgbClr val="BC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8" name="chunk-bar1-l0"/>
            <p:cNvCxnSpPr/>
            <p:nvPr/>
          </p:nvCxnSpPr>
          <p:spPr>
            <a:xfrm>
              <a:off x="8086725" y="742950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hunk-bar1-l1"/>
            <p:cNvCxnSpPr/>
            <p:nvPr/>
          </p:nvCxnSpPr>
          <p:spPr>
            <a:xfrm>
              <a:off x="8086725" y="809625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hunk-bar1-l2"/>
            <p:cNvCxnSpPr/>
            <p:nvPr/>
          </p:nvCxnSpPr>
          <p:spPr>
            <a:xfrm>
              <a:off x="8086725" y="876300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hunk-bar1-l3"/>
            <p:cNvCxnSpPr/>
            <p:nvPr/>
          </p:nvCxnSpPr>
          <p:spPr>
            <a:xfrm>
              <a:off x="8086725" y="942975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hunk-bar1-l4"/>
            <p:cNvCxnSpPr/>
            <p:nvPr/>
          </p:nvCxnSpPr>
          <p:spPr>
            <a:xfrm>
              <a:off x="8086725" y="1009650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hunk-bar2"/>
            <p:cNvSpPr/>
            <p:nvPr/>
          </p:nvSpPr>
          <p:spPr>
            <a:xfrm>
              <a:off x="8010525" y="1238250"/>
              <a:ext cx="742950" cy="381000"/>
            </a:xfrm>
            <a:prstGeom prst="roundRect">
              <a:avLst>
                <a:gd name="adj" fmla="val 7500"/>
              </a:avLst>
            </a:prstGeom>
            <a:solidFill>
              <a:srgbClr val="BC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4" name="chunk-bar2-l0"/>
            <p:cNvCxnSpPr/>
            <p:nvPr/>
          </p:nvCxnSpPr>
          <p:spPr>
            <a:xfrm>
              <a:off x="8086725" y="1285875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hunk-bar2-l1"/>
            <p:cNvCxnSpPr/>
            <p:nvPr/>
          </p:nvCxnSpPr>
          <p:spPr>
            <a:xfrm>
              <a:off x="8086725" y="1352550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hunk-bar2-l2"/>
            <p:cNvCxnSpPr/>
            <p:nvPr/>
          </p:nvCxnSpPr>
          <p:spPr>
            <a:xfrm>
              <a:off x="8086725" y="1419225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hunk-bar2-l3"/>
            <p:cNvCxnSpPr/>
            <p:nvPr/>
          </p:nvCxnSpPr>
          <p:spPr>
            <a:xfrm>
              <a:off x="8086725" y="1485900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hunk-bar2-l4"/>
            <p:cNvCxnSpPr/>
            <p:nvPr/>
          </p:nvCxnSpPr>
          <p:spPr>
            <a:xfrm>
              <a:off x="8086725" y="1552575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chunk-bar3"/>
            <p:cNvSpPr/>
            <p:nvPr/>
          </p:nvSpPr>
          <p:spPr>
            <a:xfrm>
              <a:off x="8010525" y="2114550"/>
              <a:ext cx="742950" cy="381000"/>
            </a:xfrm>
            <a:prstGeom prst="roundRect">
              <a:avLst>
                <a:gd name="adj" fmla="val 7500"/>
              </a:avLst>
            </a:prstGeom>
            <a:solidFill>
              <a:srgbClr val="BC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40" name="chunk-bar3-l0"/>
            <p:cNvCxnSpPr/>
            <p:nvPr/>
          </p:nvCxnSpPr>
          <p:spPr>
            <a:xfrm>
              <a:off x="8086725" y="2162175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hunk-bar3-l1"/>
            <p:cNvCxnSpPr/>
            <p:nvPr/>
          </p:nvCxnSpPr>
          <p:spPr>
            <a:xfrm>
              <a:off x="8086725" y="2228850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hunk-bar3-l2"/>
            <p:cNvCxnSpPr/>
            <p:nvPr/>
          </p:nvCxnSpPr>
          <p:spPr>
            <a:xfrm>
              <a:off x="8086725" y="2295525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hunk-bar3-l3"/>
            <p:cNvCxnSpPr/>
            <p:nvPr/>
          </p:nvCxnSpPr>
          <p:spPr>
            <a:xfrm>
              <a:off x="8086725" y="2362200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hunk-bar3-l4"/>
            <p:cNvCxnSpPr/>
            <p:nvPr/>
          </p:nvCxnSpPr>
          <p:spPr>
            <a:xfrm>
              <a:off x="8086725" y="2428875"/>
              <a:ext cx="590550" cy="0"/>
            </a:xfrm>
            <a:prstGeom prst="line">
              <a:avLst/>
            </a:prstGeom>
            <a:ln w="17145">
              <a:solidFill>
                <a:srgbClr val="74757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chunk-dot1"/>
            <p:cNvSpPr/>
            <p:nvPr/>
          </p:nvSpPr>
          <p:spPr>
            <a:xfrm>
              <a:off x="8357235" y="1727835"/>
              <a:ext cx="49530" cy="49530"/>
            </a:xfrm>
            <a:prstGeom prst="ellipse">
              <a:avLst/>
            </a:prstGeom>
            <a:solidFill>
              <a:srgbClr val="8A8A8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6" name="chunk-dot2"/>
            <p:cNvSpPr/>
            <p:nvPr/>
          </p:nvSpPr>
          <p:spPr>
            <a:xfrm>
              <a:off x="8357235" y="1842135"/>
              <a:ext cx="49530" cy="49530"/>
            </a:xfrm>
            <a:prstGeom prst="ellipse">
              <a:avLst/>
            </a:prstGeom>
            <a:solidFill>
              <a:srgbClr val="8A8A8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7" name="chunk-dot3"/>
            <p:cNvSpPr/>
            <p:nvPr/>
          </p:nvSpPr>
          <p:spPr>
            <a:xfrm>
              <a:off x="8357235" y="1956435"/>
              <a:ext cx="49530" cy="49530"/>
            </a:xfrm>
            <a:prstGeom prst="ellipse">
              <a:avLst/>
            </a:prstGeom>
            <a:solidFill>
              <a:srgbClr val="8A8A8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8" name="chunk-box1"/>
            <p:cNvSpPr/>
            <p:nvPr/>
          </p:nvSpPr>
          <p:spPr>
            <a:xfrm>
              <a:off x="9258300" y="1104900"/>
              <a:ext cx="314325" cy="228600"/>
            </a:xfrm>
            <a:prstGeom prst="roundRect">
              <a:avLst>
                <a:gd name="adj" fmla="val 8333"/>
              </a:avLst>
            </a:prstGeom>
            <a:solidFill>
              <a:srgbClr val="87878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9" name="chunk-box2"/>
            <p:cNvSpPr/>
            <p:nvPr/>
          </p:nvSpPr>
          <p:spPr>
            <a:xfrm>
              <a:off x="9258300" y="1447800"/>
              <a:ext cx="314325" cy="228600"/>
            </a:xfrm>
            <a:prstGeom prst="roundRect">
              <a:avLst>
                <a:gd name="adj" fmla="val 8333"/>
              </a:avLst>
            </a:prstGeom>
            <a:solidFill>
              <a:srgbClr val="87878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0" name="chunk-box3"/>
            <p:cNvSpPr/>
            <p:nvPr/>
          </p:nvSpPr>
          <p:spPr>
            <a:xfrm>
              <a:off x="9258300" y="1971675"/>
              <a:ext cx="314325" cy="228600"/>
            </a:xfrm>
            <a:prstGeom prst="roundRect">
              <a:avLst>
                <a:gd name="adj" fmla="val 8333"/>
              </a:avLst>
            </a:prstGeom>
            <a:solidFill>
              <a:srgbClr val="87878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1" name="chunk-dotB1"/>
            <p:cNvSpPr/>
            <p:nvPr/>
          </p:nvSpPr>
          <p:spPr>
            <a:xfrm>
              <a:off x="9386888" y="1719262"/>
              <a:ext cx="47625" cy="47625"/>
            </a:xfrm>
            <a:prstGeom prst="ellipse">
              <a:avLst/>
            </a:prstGeom>
            <a:solidFill>
              <a:srgbClr val="8A8A8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2" name="chunk-dotB2"/>
            <p:cNvSpPr/>
            <p:nvPr/>
          </p:nvSpPr>
          <p:spPr>
            <a:xfrm>
              <a:off x="9386888" y="1795462"/>
              <a:ext cx="47625" cy="47625"/>
            </a:xfrm>
            <a:prstGeom prst="ellipse">
              <a:avLst/>
            </a:prstGeom>
            <a:solidFill>
              <a:srgbClr val="8A8A8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3" name="chunk-dotB3"/>
            <p:cNvSpPr/>
            <p:nvPr/>
          </p:nvSpPr>
          <p:spPr>
            <a:xfrm>
              <a:off x="9386888" y="1881188"/>
              <a:ext cx="47625" cy="47625"/>
            </a:xfrm>
            <a:prstGeom prst="ellipse">
              <a:avLst/>
            </a:prstGeom>
            <a:solidFill>
              <a:srgbClr val="8A8A8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54" name="chunk-conn1"/>
            <p:cNvCxnSpPr/>
            <p:nvPr/>
          </p:nvCxnSpPr>
          <p:spPr>
            <a:xfrm>
              <a:off x="8753475" y="904875"/>
              <a:ext cx="504825" cy="304800"/>
            </a:xfrm>
            <a:prstGeom prst="line">
              <a:avLst/>
            </a:prstGeom>
            <a:ln w="22859">
              <a:solidFill>
                <a:srgbClr val="4A4A4A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hunk-conn2"/>
            <p:cNvCxnSpPr/>
            <p:nvPr/>
          </p:nvCxnSpPr>
          <p:spPr>
            <a:xfrm>
              <a:off x="8753475" y="1419225"/>
              <a:ext cx="504825" cy="114300"/>
            </a:xfrm>
            <a:prstGeom prst="line">
              <a:avLst/>
            </a:prstGeom>
            <a:ln w="22859">
              <a:solidFill>
                <a:srgbClr val="4A4A4A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hunk-conn3"/>
            <p:cNvCxnSpPr/>
            <p:nvPr/>
          </p:nvCxnSpPr>
          <p:spPr>
            <a:xfrm>
              <a:off x="8753475" y="1743075"/>
              <a:ext cx="504825" cy="247650"/>
            </a:xfrm>
            <a:prstGeom prst="line">
              <a:avLst/>
            </a:prstGeom>
            <a:ln w="22859">
              <a:solidFill>
                <a:srgbClr val="4A4A4A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hunk-conn4"/>
            <p:cNvCxnSpPr/>
            <p:nvPr/>
          </p:nvCxnSpPr>
          <p:spPr>
            <a:xfrm flipV="1">
              <a:off x="8753475" y="1657350"/>
              <a:ext cx="504825" cy="285750"/>
            </a:xfrm>
            <a:prstGeom prst="line">
              <a:avLst/>
            </a:prstGeom>
            <a:ln w="22859">
              <a:solidFill>
                <a:srgbClr val="4A4A4A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hunk-conn5"/>
            <p:cNvCxnSpPr/>
            <p:nvPr/>
          </p:nvCxnSpPr>
          <p:spPr>
            <a:xfrm flipV="1">
              <a:off x="8753475" y="2133600"/>
              <a:ext cx="504825" cy="171450"/>
            </a:xfrm>
            <a:prstGeom prst="line">
              <a:avLst/>
            </a:prstGeom>
            <a:ln w="22859">
              <a:solidFill>
                <a:srgbClr val="4A4A4A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hunk-conn6"/>
            <p:cNvCxnSpPr/>
            <p:nvPr/>
          </p:nvCxnSpPr>
          <p:spPr>
            <a:xfrm flipV="1">
              <a:off x="8753475" y="1228725"/>
              <a:ext cx="504825" cy="581025"/>
            </a:xfrm>
            <a:prstGeom prst="line">
              <a:avLst/>
            </a:prstGeom>
            <a:ln w="22859">
              <a:solidFill>
                <a:srgbClr val="4A4A4A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-chunks-1"/>
            <p:cNvSpPr txBox="1"/>
            <p:nvPr/>
          </p:nvSpPr>
          <p:spPr>
            <a:xfrm>
              <a:off x="7448550" y="2523172"/>
              <a:ext cx="2476500" cy="344805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1875" b="0" i="0">
                  <a:solidFill>
                    <a:srgbClr val="4B5C84"/>
                  </a:solidFill>
                  <a:latin typeface="Microsoft YaHei"/>
                  <a:ea typeface="Microsoft YaHei"/>
                  <a:cs typeface="Microsoft YaHei"/>
                </a:rPr>
                <a:t>Contiguous chunks</a:t>
              </a:r>
            </a:p>
          </p:txBody>
        </p:sp>
        <p:sp>
          <p:nvSpPr>
            <p:cNvPr id="61" name="t-chunks-2"/>
            <p:cNvSpPr txBox="1"/>
            <p:nvPr/>
          </p:nvSpPr>
          <p:spPr>
            <a:xfrm>
              <a:off x="7353300" y="2804160"/>
              <a:ext cx="2667000" cy="344805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1875" b="0" i="0">
                  <a:solidFill>
                    <a:srgbClr val="4B5C84"/>
                  </a:solidFill>
                  <a:latin typeface="Microsoft YaHei"/>
                  <a:ea typeface="Microsoft YaHei"/>
                  <a:cs typeface="Microsoft YaHei"/>
                </a:rPr>
                <a:t>(arbitrary clustering)</a:t>
              </a:r>
            </a:p>
          </p:txBody>
        </p:sp>
        <p:grpSp>
          <p:nvGrpSpPr>
            <p:cNvPr id="340" name="experts-icon-1"/>
            <p:cNvGrpSpPr/>
            <p:nvPr/>
          </p:nvGrpSpPr>
          <p:grpSpPr>
            <a:xfrm>
              <a:off x="4162425" y="2143125"/>
              <a:ext cx="800100" cy="704850"/>
              <a:chOff x="4162425" y="2143125"/>
              <a:chExt cx="800100" cy="704850"/>
            </a:xfrm>
          </p:grpSpPr>
          <p:sp>
            <p:nvSpPr>
              <p:cNvPr id="62" name="exp1-p1-neck"/>
              <p:cNvSpPr/>
              <p:nvPr/>
            </p:nvSpPr>
            <p:spPr>
              <a:xfrm>
                <a:off x="4243388" y="2338388"/>
                <a:ext cx="104775" cy="123825"/>
              </a:xfrm>
              <a:prstGeom prst="ellipse">
                <a:avLst/>
              </a:prstGeom>
              <a:solidFill>
                <a:srgbClr val="C6A28A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63" name="exp1-p1-body"/>
              <p:cNvSpPr/>
              <p:nvPr/>
            </p:nvSpPr>
            <p:spPr>
              <a:xfrm>
                <a:off x="4162425" y="2428875"/>
                <a:ext cx="2667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419100">
                    <a:moveTo>
                      <a:pt x="0" y="419100"/>
                    </a:moveTo>
                    <a:lnTo>
                      <a:pt x="0" y="104775"/>
                    </a:lnTo>
                    <a:lnTo>
                      <a:pt x="28575" y="38100"/>
                    </a:lnTo>
                    <a:lnTo>
                      <a:pt x="85725" y="0"/>
                    </a:lnTo>
                    <a:lnTo>
                      <a:pt x="180975" y="0"/>
                    </a:lnTo>
                    <a:lnTo>
                      <a:pt x="238125" y="38100"/>
                    </a:lnTo>
                    <a:lnTo>
                      <a:pt x="266700" y="104775"/>
                    </a:lnTo>
                    <a:lnTo>
                      <a:pt x="266700" y="419100"/>
                    </a:lnTo>
                    <a:close/>
                  </a:path>
                </a:pathLst>
              </a:custGeom>
              <a:solidFill>
                <a:srgbClr val="45BB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64" name="exp1-p1-hair"/>
              <p:cNvSpPr/>
              <p:nvPr/>
            </p:nvSpPr>
            <p:spPr>
              <a:xfrm>
                <a:off x="4195762" y="2157412"/>
                <a:ext cx="200025" cy="219075"/>
              </a:xfrm>
              <a:prstGeom prst="ellipse">
                <a:avLst/>
              </a:prstGeom>
              <a:solidFill>
                <a:srgbClr val="6B4A2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65" name="exp1-p1-face"/>
              <p:cNvSpPr/>
              <p:nvPr/>
            </p:nvSpPr>
            <p:spPr>
              <a:xfrm>
                <a:off x="4210050" y="2214562"/>
                <a:ext cx="171450" cy="180975"/>
              </a:xfrm>
              <a:prstGeom prst="ellipse">
                <a:avLst/>
              </a:prstGeom>
              <a:solidFill>
                <a:srgbClr val="D5B79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66" name="exp1-p3-neck"/>
              <p:cNvSpPr/>
              <p:nvPr/>
            </p:nvSpPr>
            <p:spPr>
              <a:xfrm>
                <a:off x="4776788" y="2338388"/>
                <a:ext cx="104775" cy="123825"/>
              </a:xfrm>
              <a:prstGeom prst="ellipse">
                <a:avLst/>
              </a:prstGeom>
              <a:solidFill>
                <a:srgbClr val="C6A28A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67" name="exp1-p3-body"/>
              <p:cNvSpPr/>
              <p:nvPr/>
            </p:nvSpPr>
            <p:spPr>
              <a:xfrm>
                <a:off x="4695825" y="2428875"/>
                <a:ext cx="2667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419100">
                    <a:moveTo>
                      <a:pt x="0" y="419100"/>
                    </a:moveTo>
                    <a:lnTo>
                      <a:pt x="0" y="104775"/>
                    </a:lnTo>
                    <a:lnTo>
                      <a:pt x="28575" y="38100"/>
                    </a:lnTo>
                    <a:lnTo>
                      <a:pt x="85725" y="0"/>
                    </a:lnTo>
                    <a:lnTo>
                      <a:pt x="180975" y="0"/>
                    </a:lnTo>
                    <a:lnTo>
                      <a:pt x="238125" y="38100"/>
                    </a:lnTo>
                    <a:lnTo>
                      <a:pt x="266700" y="104775"/>
                    </a:lnTo>
                    <a:lnTo>
                      <a:pt x="266700" y="419100"/>
                    </a:lnTo>
                    <a:close/>
                  </a:path>
                </a:pathLst>
              </a:custGeom>
              <a:solidFill>
                <a:srgbClr val="FAD22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68" name="exp1-p3-hair"/>
              <p:cNvSpPr/>
              <p:nvPr/>
            </p:nvSpPr>
            <p:spPr>
              <a:xfrm>
                <a:off x="4729162" y="2157412"/>
                <a:ext cx="200025" cy="219075"/>
              </a:xfrm>
              <a:prstGeom prst="ellipse">
                <a:avLst/>
              </a:prstGeom>
              <a:solidFill>
                <a:srgbClr val="3B4C5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69" name="exp1-p3-face"/>
              <p:cNvSpPr/>
              <p:nvPr/>
            </p:nvSpPr>
            <p:spPr>
              <a:xfrm>
                <a:off x="4743450" y="2214562"/>
                <a:ext cx="171450" cy="180975"/>
              </a:xfrm>
              <a:prstGeom prst="ellipse">
                <a:avLst/>
              </a:prstGeom>
              <a:solidFill>
                <a:srgbClr val="D5B79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70" name="exp1-p2-neck"/>
              <p:cNvSpPr/>
              <p:nvPr/>
            </p:nvSpPr>
            <p:spPr>
              <a:xfrm>
                <a:off x="4505325" y="2324100"/>
                <a:ext cx="114300" cy="133350"/>
              </a:xfrm>
              <a:prstGeom prst="ellipse">
                <a:avLst/>
              </a:prstGeom>
              <a:solidFill>
                <a:srgbClr val="C6A28A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71" name="exp1-p2-body"/>
              <p:cNvSpPr/>
              <p:nvPr/>
            </p:nvSpPr>
            <p:spPr>
              <a:xfrm>
                <a:off x="4391025" y="2419350"/>
                <a:ext cx="342900" cy="4286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428625">
                    <a:moveTo>
                      <a:pt x="0" y="428625"/>
                    </a:moveTo>
                    <a:lnTo>
                      <a:pt x="0" y="104775"/>
                    </a:lnTo>
                    <a:lnTo>
                      <a:pt x="38100" y="38100"/>
                    </a:lnTo>
                    <a:lnTo>
                      <a:pt x="104775" y="0"/>
                    </a:lnTo>
                    <a:lnTo>
                      <a:pt x="238125" y="0"/>
                    </a:lnTo>
                    <a:lnTo>
                      <a:pt x="304800" y="38100"/>
                    </a:lnTo>
                    <a:lnTo>
                      <a:pt x="342900" y="104775"/>
                    </a:lnTo>
                    <a:lnTo>
                      <a:pt x="342900" y="428625"/>
                    </a:lnTo>
                    <a:close/>
                  </a:path>
                </a:pathLst>
              </a:custGeom>
              <a:solidFill>
                <a:srgbClr val="465C6A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72" name="exp1-p2-shirt"/>
              <p:cNvSpPr/>
              <p:nvPr/>
            </p:nvSpPr>
            <p:spPr>
              <a:xfrm>
                <a:off x="4486275" y="2514600"/>
                <a:ext cx="152400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333375">
                    <a:moveTo>
                      <a:pt x="0" y="333375"/>
                    </a:moveTo>
                    <a:lnTo>
                      <a:pt x="0" y="95250"/>
                    </a:lnTo>
                    <a:lnTo>
                      <a:pt x="76200" y="0"/>
                    </a:lnTo>
                    <a:lnTo>
                      <a:pt x="152400" y="95250"/>
                    </a:lnTo>
                    <a:lnTo>
                      <a:pt x="152400" y="333375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73" name="exp1-p2-tie"/>
              <p:cNvSpPr/>
              <p:nvPr/>
            </p:nvSpPr>
            <p:spPr>
              <a:xfrm>
                <a:off x="4543425" y="2552700"/>
                <a:ext cx="38100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61925">
                    <a:moveTo>
                      <a:pt x="0" y="0"/>
                    </a:moveTo>
                    <a:lnTo>
                      <a:pt x="38100" y="0"/>
                    </a:lnTo>
                    <a:lnTo>
                      <a:pt x="28575" y="161925"/>
                    </a:lnTo>
                    <a:lnTo>
                      <a:pt x="9525" y="161925"/>
                    </a:lnTo>
                    <a:close/>
                  </a:path>
                </a:pathLst>
              </a:custGeom>
              <a:solidFill>
                <a:srgbClr val="B03A3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74" name="exp1-p2-hair"/>
              <p:cNvSpPr/>
              <p:nvPr/>
            </p:nvSpPr>
            <p:spPr>
              <a:xfrm>
                <a:off x="4457700" y="2143125"/>
                <a:ext cx="209550" cy="228600"/>
              </a:xfrm>
              <a:prstGeom prst="ellipse">
                <a:avLst/>
              </a:prstGeom>
              <a:solidFill>
                <a:srgbClr val="3B4C5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75" name="exp1-p2-face"/>
              <p:cNvSpPr/>
              <p:nvPr/>
            </p:nvSpPr>
            <p:spPr>
              <a:xfrm>
                <a:off x="4471988" y="2200275"/>
                <a:ext cx="180975" cy="190500"/>
              </a:xfrm>
              <a:prstGeom prst="ellipse">
                <a:avLst/>
              </a:prstGeom>
              <a:solidFill>
                <a:srgbClr val="D5B79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</p:grpSp>
        <p:sp>
          <p:nvSpPr>
            <p:cNvPr id="76" name="t-experts-1"/>
            <p:cNvSpPr txBox="1"/>
            <p:nvPr/>
          </p:nvSpPr>
          <p:spPr>
            <a:xfrm>
              <a:off x="3557588" y="2775585"/>
              <a:ext cx="2000250" cy="344805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1875" b="0" i="0">
                  <a:solidFill>
                    <a:srgbClr val="4B5C84"/>
                  </a:solidFill>
                  <a:latin typeface="Microsoft YaHei"/>
                  <a:ea typeface="Microsoft YaHei"/>
                  <a:cs typeface="Microsoft YaHei"/>
                </a:rPr>
                <a:t>Domain experts</a:t>
              </a:r>
            </a:p>
          </p:txBody>
        </p:sp>
        <p:cxnSp>
          <p:nvCxnSpPr>
            <p:cNvPr id="77" name="arr-exp-1"/>
            <p:cNvCxnSpPr/>
            <p:nvPr/>
          </p:nvCxnSpPr>
          <p:spPr>
            <a:xfrm>
              <a:off x="5457825" y="2305050"/>
              <a:ext cx="590550" cy="0"/>
            </a:xfrm>
            <a:prstGeom prst="line">
              <a:avLst/>
            </a:prstGeom>
            <a:ln w="57150">
              <a:solidFill>
                <a:srgbClr val="000000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no-symbol"/>
            <p:cNvSpPr/>
            <p:nvPr/>
          </p:nvSpPr>
          <p:spPr>
            <a:xfrm>
              <a:off x="6048375" y="2114550"/>
              <a:ext cx="400050" cy="400050"/>
            </a:xfrm>
            <a:prstGeom prst="ellipse">
              <a:avLst/>
            </a:prstGeom>
            <a:noFill/>
            <a:ln w="38100">
              <a:solidFill>
                <a:srgbClr val="E8232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79" name="no-slash"/>
            <p:cNvCxnSpPr/>
            <p:nvPr/>
          </p:nvCxnSpPr>
          <p:spPr>
            <a:xfrm>
              <a:off x="6115050" y="2181225"/>
              <a:ext cx="266700" cy="266700"/>
            </a:xfrm>
            <a:prstGeom prst="line">
              <a:avLst/>
            </a:prstGeom>
            <a:ln w="38100">
              <a:solidFill>
                <a:srgbClr val="E8232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3" name="g-bar-existing"/>
          <p:cNvGrpSpPr/>
          <p:nvPr/>
        </p:nvGrpSpPr>
        <p:grpSpPr>
          <a:xfrm>
            <a:off x="3438525" y="19050"/>
            <a:ext cx="6667500" cy="533400"/>
            <a:chOff x="3438525" y="19050"/>
            <a:chExt cx="6667500" cy="533400"/>
          </a:xfrm>
        </p:grpSpPr>
        <p:sp>
          <p:nvSpPr>
            <p:cNvPr id="80" name="bar-existing"/>
            <p:cNvSpPr/>
            <p:nvPr/>
          </p:nvSpPr>
          <p:spPr>
            <a:xfrm>
              <a:off x="3609975" y="19050"/>
              <a:ext cx="6324600" cy="533400"/>
            </a:xfrm>
            <a:prstGeom prst="roundRect">
              <a:avLst>
                <a:gd name="adj" fmla="val 35714"/>
              </a:avLst>
            </a:prstGeom>
            <a:solidFill>
              <a:srgbClr val="DD26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81" name="t-existing"/>
            <p:cNvSpPr txBox="1"/>
            <p:nvPr/>
          </p:nvSpPr>
          <p:spPr>
            <a:xfrm>
              <a:off x="3438525" y="85725"/>
              <a:ext cx="6667500" cy="4191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775" b="1" i="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</a:rPr>
                <a:t>Existing RAG solutions [9, 18, 27]</a:t>
              </a:r>
            </a:p>
          </p:txBody>
        </p:sp>
      </p:grpSp>
      <p:grpSp>
        <p:nvGrpSpPr>
          <p:cNvPr id="347" name="g-panel-proposed"/>
          <p:cNvGrpSpPr/>
          <p:nvPr/>
        </p:nvGrpSpPr>
        <p:grpSpPr>
          <a:xfrm>
            <a:off x="3557588" y="4714875"/>
            <a:ext cx="6453187" cy="2739390"/>
            <a:chOff x="3557588" y="4714875"/>
            <a:chExt cx="6453187" cy="2739390"/>
          </a:xfrm>
        </p:grpSpPr>
        <p:sp>
          <p:nvSpPr>
            <p:cNvPr id="82" name="green-panel"/>
            <p:cNvSpPr/>
            <p:nvPr/>
          </p:nvSpPr>
          <p:spPr>
            <a:xfrm>
              <a:off x="3609975" y="4714875"/>
              <a:ext cx="6324600" cy="2724150"/>
            </a:xfrm>
            <a:prstGeom prst="roundRect">
              <a:avLst>
                <a:gd name="adj" fmla="val 6293"/>
              </a:avLst>
            </a:prstGeom>
            <a:solidFill>
              <a:srgbClr val="F1F8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grpSp>
          <p:nvGrpSpPr>
            <p:cNvPr id="337" name="docs-icon-2"/>
            <p:cNvGrpSpPr/>
            <p:nvPr/>
          </p:nvGrpSpPr>
          <p:grpSpPr>
            <a:xfrm>
              <a:off x="4152900" y="4933950"/>
              <a:ext cx="790575" cy="762000"/>
              <a:chOff x="4152900" y="4933950"/>
              <a:chExt cx="790575" cy="762000"/>
            </a:xfrm>
          </p:grpSpPr>
          <p:sp>
            <p:nvSpPr>
              <p:cNvPr id="83" name="doc2-sheet1"/>
              <p:cNvSpPr/>
              <p:nvPr/>
            </p:nvSpPr>
            <p:spPr>
              <a:xfrm>
                <a:off x="4152900" y="5086350"/>
                <a:ext cx="285750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266700">
                    <a:moveTo>
                      <a:pt x="0" y="266700"/>
                    </a:moveTo>
                    <a:lnTo>
                      <a:pt x="19050" y="66675"/>
                    </a:lnTo>
                    <a:lnTo>
                      <a:pt x="266700" y="0"/>
                    </a:lnTo>
                    <a:lnTo>
                      <a:pt x="285750" y="22860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84" name="doc2-sheet2"/>
              <p:cNvSpPr/>
              <p:nvPr/>
            </p:nvSpPr>
            <p:spPr>
              <a:xfrm>
                <a:off x="4267200" y="5095875"/>
                <a:ext cx="276225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76225" h="266700">
                    <a:moveTo>
                      <a:pt x="0" y="266700"/>
                    </a:moveTo>
                    <a:lnTo>
                      <a:pt x="19050" y="38100"/>
                    </a:lnTo>
                    <a:lnTo>
                      <a:pt x="266700" y="0"/>
                    </a:lnTo>
                    <a:lnTo>
                      <a:pt x="276225" y="22860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85" name="doc2-sl1-0"/>
              <p:cNvCxnSpPr/>
              <p:nvPr/>
            </p:nvCxnSpPr>
            <p:spPr>
              <a:xfrm flipV="1">
                <a:off x="4191000" y="5133975"/>
                <a:ext cx="219075" cy="9525"/>
              </a:xfrm>
              <a:prstGeom prst="line">
                <a:avLst/>
              </a:prstGeom>
              <a:ln w="15240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doc2-sl1-1"/>
              <p:cNvCxnSpPr/>
              <p:nvPr/>
            </p:nvCxnSpPr>
            <p:spPr>
              <a:xfrm flipV="1">
                <a:off x="4191000" y="5181600"/>
                <a:ext cx="219075" cy="9525"/>
              </a:xfrm>
              <a:prstGeom prst="line">
                <a:avLst/>
              </a:prstGeom>
              <a:ln w="15240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doc2-sl1-2"/>
              <p:cNvCxnSpPr/>
              <p:nvPr/>
            </p:nvCxnSpPr>
            <p:spPr>
              <a:xfrm flipV="1">
                <a:off x="4191000" y="5229225"/>
                <a:ext cx="219075" cy="9525"/>
              </a:xfrm>
              <a:prstGeom prst="line">
                <a:avLst/>
              </a:prstGeom>
              <a:ln w="15240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doc2-sl1-3"/>
              <p:cNvCxnSpPr/>
              <p:nvPr/>
            </p:nvCxnSpPr>
            <p:spPr>
              <a:xfrm flipV="1">
                <a:off x="4191000" y="5276850"/>
                <a:ext cx="219075" cy="9525"/>
              </a:xfrm>
              <a:prstGeom prst="line">
                <a:avLst/>
              </a:prstGeom>
              <a:ln w="15240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doc2-sheet3"/>
              <p:cNvSpPr/>
              <p:nvPr/>
            </p:nvSpPr>
            <p:spPr>
              <a:xfrm>
                <a:off x="4457700" y="4933950"/>
                <a:ext cx="390525" cy="400050"/>
              </a:xfrm>
              <a:custGeom>
                <a:avLst/>
                <a:gdLst/>
                <a:ahLst/>
                <a:cxnLst/>
                <a:rect l="l" t="t" r="r" b="b"/>
                <a:pathLst>
                  <a:path w="390525" h="400050">
                    <a:moveTo>
                      <a:pt x="0" y="400050"/>
                    </a:moveTo>
                    <a:lnTo>
                      <a:pt x="19050" y="28575"/>
                    </a:lnTo>
                    <a:lnTo>
                      <a:pt x="390525" y="0"/>
                    </a:lnTo>
                    <a:lnTo>
                      <a:pt x="371475" y="38100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90" name="doc2-sl3-0"/>
              <p:cNvCxnSpPr/>
              <p:nvPr/>
            </p:nvCxnSpPr>
            <p:spPr>
              <a:xfrm flipV="1">
                <a:off x="4514850" y="4981575"/>
                <a:ext cx="295275" cy="9525"/>
              </a:xfrm>
              <a:prstGeom prst="line">
                <a:avLst/>
              </a:prstGeom>
              <a:ln w="17145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doc2-sl3-1"/>
              <p:cNvCxnSpPr/>
              <p:nvPr/>
            </p:nvCxnSpPr>
            <p:spPr>
              <a:xfrm flipV="1">
                <a:off x="4514850" y="5038725"/>
                <a:ext cx="295275" cy="9525"/>
              </a:xfrm>
              <a:prstGeom prst="line">
                <a:avLst/>
              </a:prstGeom>
              <a:ln w="17145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doc2-sl3-2"/>
              <p:cNvCxnSpPr/>
              <p:nvPr/>
            </p:nvCxnSpPr>
            <p:spPr>
              <a:xfrm flipV="1">
                <a:off x="4514850" y="5095875"/>
                <a:ext cx="295275" cy="9525"/>
              </a:xfrm>
              <a:prstGeom prst="line">
                <a:avLst/>
              </a:prstGeom>
              <a:ln w="17145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doc2-sl3-3"/>
              <p:cNvCxnSpPr/>
              <p:nvPr/>
            </p:nvCxnSpPr>
            <p:spPr>
              <a:xfrm flipV="1">
                <a:off x="4514850" y="5153025"/>
                <a:ext cx="295275" cy="9525"/>
              </a:xfrm>
              <a:prstGeom prst="line">
                <a:avLst/>
              </a:prstGeom>
              <a:ln w="17145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doc2-sl3-4"/>
              <p:cNvCxnSpPr/>
              <p:nvPr/>
            </p:nvCxnSpPr>
            <p:spPr>
              <a:xfrm flipV="1">
                <a:off x="4514850" y="5210175"/>
                <a:ext cx="295275" cy="9525"/>
              </a:xfrm>
              <a:prstGeom prst="line">
                <a:avLst/>
              </a:prstGeom>
              <a:ln w="17145">
                <a:solidFill>
                  <a:srgbClr val="9A9A9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doc2-sw-bg"/>
              <p:cNvSpPr/>
              <p:nvPr/>
            </p:nvSpPr>
            <p:spPr>
              <a:xfrm>
                <a:off x="4791075" y="4991100"/>
                <a:ext cx="152400" cy="533400"/>
              </a:xfrm>
              <a:prstGeom prst="rect">
                <a:avLst/>
              </a:prstGeom>
              <a:solidFill>
                <a:srgbClr val="EDEDE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96" name="doc2-sw1"/>
              <p:cNvSpPr/>
              <p:nvPr/>
            </p:nvSpPr>
            <p:spPr>
              <a:xfrm>
                <a:off x="4800600" y="4991100"/>
                <a:ext cx="133350" cy="133350"/>
              </a:xfrm>
              <a:prstGeom prst="rect">
                <a:avLst/>
              </a:prstGeom>
              <a:solidFill>
                <a:srgbClr val="6BC5B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97" name="doc2-sw2"/>
              <p:cNvSpPr/>
              <p:nvPr/>
            </p:nvSpPr>
            <p:spPr>
              <a:xfrm>
                <a:off x="4800600" y="5124450"/>
                <a:ext cx="133350" cy="104775"/>
              </a:xfrm>
              <a:prstGeom prst="rect">
                <a:avLst/>
              </a:prstGeom>
              <a:solidFill>
                <a:srgbClr val="18365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98" name="doc2-sw3"/>
              <p:cNvSpPr/>
              <p:nvPr/>
            </p:nvSpPr>
            <p:spPr>
              <a:xfrm>
                <a:off x="4800600" y="5229225"/>
                <a:ext cx="133350" cy="85725"/>
              </a:xfrm>
              <a:prstGeom prst="rect">
                <a:avLst/>
              </a:prstGeom>
              <a:solidFill>
                <a:srgbClr val="F5A31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99" name="doc2-sw4"/>
              <p:cNvSpPr/>
              <p:nvPr/>
            </p:nvSpPr>
            <p:spPr>
              <a:xfrm>
                <a:off x="4800600" y="5314950"/>
                <a:ext cx="133350" cy="95250"/>
              </a:xfrm>
              <a:prstGeom prst="rect">
                <a:avLst/>
              </a:prstGeom>
              <a:solidFill>
                <a:srgbClr val="648F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00" name="doc2-sw5"/>
              <p:cNvSpPr/>
              <p:nvPr/>
            </p:nvSpPr>
            <p:spPr>
              <a:xfrm>
                <a:off x="4800600" y="5410200"/>
                <a:ext cx="133350" cy="114300"/>
              </a:xfrm>
              <a:prstGeom prst="rect">
                <a:avLst/>
              </a:prstGeom>
              <a:solidFill>
                <a:srgbClr val="8FD3C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01" name="doc2-folder-tab"/>
              <p:cNvSpPr/>
              <p:nvPr/>
            </p:nvSpPr>
            <p:spPr>
              <a:xfrm>
                <a:off x="4248150" y="5276850"/>
                <a:ext cx="20955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38100">
                    <a:moveTo>
                      <a:pt x="0" y="38100"/>
                    </a:moveTo>
                    <a:lnTo>
                      <a:pt x="0" y="0"/>
                    </a:lnTo>
                    <a:lnTo>
                      <a:pt x="190500" y="0"/>
                    </a:lnTo>
                    <a:lnTo>
                      <a:pt x="209550" y="38100"/>
                    </a:lnTo>
                    <a:close/>
                  </a:path>
                </a:pathLst>
              </a:custGeom>
              <a:solidFill>
                <a:srgbClr val="F9A72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02" name="doc2-folder"/>
              <p:cNvSpPr/>
              <p:nvPr/>
            </p:nvSpPr>
            <p:spPr>
              <a:xfrm>
                <a:off x="4248150" y="5314950"/>
                <a:ext cx="533400" cy="381000"/>
              </a:xfrm>
              <a:prstGeom prst="roundRect">
                <a:avLst>
                  <a:gd name="adj" fmla="val 10000"/>
                </a:avLst>
              </a:prstGeom>
              <a:solidFill>
                <a:srgbClr val="F9A72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03" name="doc2-folder-paper"/>
              <p:cNvSpPr/>
              <p:nvPr/>
            </p:nvSpPr>
            <p:spPr>
              <a:xfrm>
                <a:off x="4419600" y="5343525"/>
                <a:ext cx="342900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66675">
                    <a:moveTo>
                      <a:pt x="0" y="0"/>
                    </a:moveTo>
                    <a:lnTo>
                      <a:pt x="342900" y="0"/>
                    </a:lnTo>
                    <a:lnTo>
                      <a:pt x="323850" y="66675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</p:grpSp>
        <p:sp>
          <p:nvSpPr>
            <p:cNvPr id="104" name="t-docs-2"/>
            <p:cNvSpPr txBox="1"/>
            <p:nvPr/>
          </p:nvSpPr>
          <p:spPr>
            <a:xfrm>
              <a:off x="3771900" y="5733098"/>
              <a:ext cx="1524000" cy="344805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1875" b="0" i="0">
                  <a:solidFill>
                    <a:srgbClr val="4B5C84"/>
                  </a:solidFill>
                  <a:latin typeface="Microsoft YaHei"/>
                  <a:ea typeface="Microsoft YaHei"/>
                  <a:cs typeface="Microsoft YaHei"/>
                </a:rPr>
                <a:t>Documents</a:t>
              </a:r>
            </a:p>
          </p:txBody>
        </p:sp>
        <p:cxnSp>
          <p:nvCxnSpPr>
            <p:cNvPr id="105" name="arr-docs-2"/>
            <p:cNvCxnSpPr/>
            <p:nvPr/>
          </p:nvCxnSpPr>
          <p:spPr>
            <a:xfrm>
              <a:off x="5457825" y="5314950"/>
              <a:ext cx="2076450" cy="0"/>
            </a:xfrm>
            <a:prstGeom prst="line">
              <a:avLst/>
            </a:prstGeom>
            <a:ln w="66675">
              <a:solidFill>
                <a:srgbClr val="000000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5" name="experts-icon-2"/>
            <p:cNvGrpSpPr/>
            <p:nvPr/>
          </p:nvGrpSpPr>
          <p:grpSpPr>
            <a:xfrm>
              <a:off x="4162425" y="6391275"/>
              <a:ext cx="800100" cy="704850"/>
              <a:chOff x="4162425" y="6391275"/>
              <a:chExt cx="800100" cy="704850"/>
            </a:xfrm>
          </p:grpSpPr>
          <p:sp>
            <p:nvSpPr>
              <p:cNvPr id="106" name="exp2-p1-neck"/>
              <p:cNvSpPr/>
              <p:nvPr/>
            </p:nvSpPr>
            <p:spPr>
              <a:xfrm>
                <a:off x="4243388" y="6586538"/>
                <a:ext cx="104775" cy="123825"/>
              </a:xfrm>
              <a:prstGeom prst="ellipse">
                <a:avLst/>
              </a:prstGeom>
              <a:solidFill>
                <a:srgbClr val="C6A28A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07" name="exp2-p1-body"/>
              <p:cNvSpPr/>
              <p:nvPr/>
            </p:nvSpPr>
            <p:spPr>
              <a:xfrm>
                <a:off x="4162425" y="6677025"/>
                <a:ext cx="2667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419100">
                    <a:moveTo>
                      <a:pt x="0" y="419100"/>
                    </a:moveTo>
                    <a:lnTo>
                      <a:pt x="0" y="104775"/>
                    </a:lnTo>
                    <a:lnTo>
                      <a:pt x="28575" y="38100"/>
                    </a:lnTo>
                    <a:lnTo>
                      <a:pt x="85725" y="0"/>
                    </a:lnTo>
                    <a:lnTo>
                      <a:pt x="180975" y="0"/>
                    </a:lnTo>
                    <a:lnTo>
                      <a:pt x="238125" y="38100"/>
                    </a:lnTo>
                    <a:lnTo>
                      <a:pt x="266700" y="104775"/>
                    </a:lnTo>
                    <a:lnTo>
                      <a:pt x="266700" y="419100"/>
                    </a:lnTo>
                    <a:close/>
                  </a:path>
                </a:pathLst>
              </a:custGeom>
              <a:solidFill>
                <a:srgbClr val="45BB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08" name="exp2-p1-hair"/>
              <p:cNvSpPr/>
              <p:nvPr/>
            </p:nvSpPr>
            <p:spPr>
              <a:xfrm>
                <a:off x="4195762" y="6405562"/>
                <a:ext cx="200025" cy="219075"/>
              </a:xfrm>
              <a:prstGeom prst="ellipse">
                <a:avLst/>
              </a:prstGeom>
              <a:solidFill>
                <a:srgbClr val="6B4A2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09" name="exp2-p1-face"/>
              <p:cNvSpPr/>
              <p:nvPr/>
            </p:nvSpPr>
            <p:spPr>
              <a:xfrm>
                <a:off x="4210050" y="6462712"/>
                <a:ext cx="171450" cy="180975"/>
              </a:xfrm>
              <a:prstGeom prst="ellipse">
                <a:avLst/>
              </a:prstGeom>
              <a:solidFill>
                <a:srgbClr val="D5B79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10" name="exp2-p3-neck"/>
              <p:cNvSpPr/>
              <p:nvPr/>
            </p:nvSpPr>
            <p:spPr>
              <a:xfrm>
                <a:off x="4776788" y="6586538"/>
                <a:ext cx="104775" cy="123825"/>
              </a:xfrm>
              <a:prstGeom prst="ellipse">
                <a:avLst/>
              </a:prstGeom>
              <a:solidFill>
                <a:srgbClr val="C6A28A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11" name="exp2-p3-body"/>
              <p:cNvSpPr/>
              <p:nvPr/>
            </p:nvSpPr>
            <p:spPr>
              <a:xfrm>
                <a:off x="4695825" y="6677025"/>
                <a:ext cx="2667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419100">
                    <a:moveTo>
                      <a:pt x="0" y="419100"/>
                    </a:moveTo>
                    <a:lnTo>
                      <a:pt x="0" y="104775"/>
                    </a:lnTo>
                    <a:lnTo>
                      <a:pt x="28575" y="38100"/>
                    </a:lnTo>
                    <a:lnTo>
                      <a:pt x="85725" y="0"/>
                    </a:lnTo>
                    <a:lnTo>
                      <a:pt x="180975" y="0"/>
                    </a:lnTo>
                    <a:lnTo>
                      <a:pt x="238125" y="38100"/>
                    </a:lnTo>
                    <a:lnTo>
                      <a:pt x="266700" y="104775"/>
                    </a:lnTo>
                    <a:lnTo>
                      <a:pt x="266700" y="419100"/>
                    </a:lnTo>
                    <a:close/>
                  </a:path>
                </a:pathLst>
              </a:custGeom>
              <a:solidFill>
                <a:srgbClr val="FAD22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12" name="exp2-p3-hair"/>
              <p:cNvSpPr/>
              <p:nvPr/>
            </p:nvSpPr>
            <p:spPr>
              <a:xfrm>
                <a:off x="4729162" y="6405562"/>
                <a:ext cx="200025" cy="219075"/>
              </a:xfrm>
              <a:prstGeom prst="ellipse">
                <a:avLst/>
              </a:prstGeom>
              <a:solidFill>
                <a:srgbClr val="3B4C5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13" name="exp2-p3-face"/>
              <p:cNvSpPr/>
              <p:nvPr/>
            </p:nvSpPr>
            <p:spPr>
              <a:xfrm>
                <a:off x="4743450" y="6462712"/>
                <a:ext cx="171450" cy="180975"/>
              </a:xfrm>
              <a:prstGeom prst="ellipse">
                <a:avLst/>
              </a:prstGeom>
              <a:solidFill>
                <a:srgbClr val="D5B79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14" name="exp2-p2-neck"/>
              <p:cNvSpPr/>
              <p:nvPr/>
            </p:nvSpPr>
            <p:spPr>
              <a:xfrm>
                <a:off x="4505325" y="6572250"/>
                <a:ext cx="114300" cy="133350"/>
              </a:xfrm>
              <a:prstGeom prst="ellipse">
                <a:avLst/>
              </a:prstGeom>
              <a:solidFill>
                <a:srgbClr val="C6A28A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15" name="exp2-p2-body"/>
              <p:cNvSpPr/>
              <p:nvPr/>
            </p:nvSpPr>
            <p:spPr>
              <a:xfrm>
                <a:off x="4391025" y="6667500"/>
                <a:ext cx="342900" cy="4286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428625">
                    <a:moveTo>
                      <a:pt x="0" y="428625"/>
                    </a:moveTo>
                    <a:lnTo>
                      <a:pt x="0" y="104775"/>
                    </a:lnTo>
                    <a:lnTo>
                      <a:pt x="38100" y="38100"/>
                    </a:lnTo>
                    <a:lnTo>
                      <a:pt x="104775" y="0"/>
                    </a:lnTo>
                    <a:lnTo>
                      <a:pt x="238125" y="0"/>
                    </a:lnTo>
                    <a:lnTo>
                      <a:pt x="304800" y="38100"/>
                    </a:lnTo>
                    <a:lnTo>
                      <a:pt x="342900" y="104775"/>
                    </a:lnTo>
                    <a:lnTo>
                      <a:pt x="342900" y="428625"/>
                    </a:lnTo>
                    <a:close/>
                  </a:path>
                </a:pathLst>
              </a:custGeom>
              <a:solidFill>
                <a:srgbClr val="465C6A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16" name="exp2-p2-shirt"/>
              <p:cNvSpPr/>
              <p:nvPr/>
            </p:nvSpPr>
            <p:spPr>
              <a:xfrm>
                <a:off x="4486275" y="6762750"/>
                <a:ext cx="152400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333375">
                    <a:moveTo>
                      <a:pt x="0" y="333375"/>
                    </a:moveTo>
                    <a:lnTo>
                      <a:pt x="0" y="95250"/>
                    </a:lnTo>
                    <a:lnTo>
                      <a:pt x="76200" y="0"/>
                    </a:lnTo>
                    <a:lnTo>
                      <a:pt x="152400" y="95250"/>
                    </a:lnTo>
                    <a:lnTo>
                      <a:pt x="152400" y="333375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17" name="exp2-p2-tie"/>
              <p:cNvSpPr/>
              <p:nvPr/>
            </p:nvSpPr>
            <p:spPr>
              <a:xfrm>
                <a:off x="4543425" y="6800850"/>
                <a:ext cx="38100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61925">
                    <a:moveTo>
                      <a:pt x="0" y="0"/>
                    </a:moveTo>
                    <a:lnTo>
                      <a:pt x="38100" y="0"/>
                    </a:lnTo>
                    <a:lnTo>
                      <a:pt x="28575" y="161925"/>
                    </a:lnTo>
                    <a:lnTo>
                      <a:pt x="9525" y="161925"/>
                    </a:lnTo>
                    <a:close/>
                  </a:path>
                </a:pathLst>
              </a:custGeom>
              <a:solidFill>
                <a:srgbClr val="B03A3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18" name="exp2-p2-hair"/>
              <p:cNvSpPr/>
              <p:nvPr/>
            </p:nvSpPr>
            <p:spPr>
              <a:xfrm>
                <a:off x="4457700" y="6391275"/>
                <a:ext cx="209550" cy="228600"/>
              </a:xfrm>
              <a:prstGeom prst="ellipse">
                <a:avLst/>
              </a:prstGeom>
              <a:solidFill>
                <a:srgbClr val="3B4C5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19" name="exp2-p2-face"/>
              <p:cNvSpPr/>
              <p:nvPr/>
            </p:nvSpPr>
            <p:spPr>
              <a:xfrm>
                <a:off x="4471988" y="6448425"/>
                <a:ext cx="180975" cy="190500"/>
              </a:xfrm>
              <a:prstGeom prst="ellipse">
                <a:avLst/>
              </a:prstGeom>
              <a:solidFill>
                <a:srgbClr val="D5B79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</p:grpSp>
        <p:sp>
          <p:nvSpPr>
            <p:cNvPr id="120" name="t-experts-2"/>
            <p:cNvSpPr txBox="1"/>
            <p:nvPr/>
          </p:nvSpPr>
          <p:spPr>
            <a:xfrm>
              <a:off x="3557588" y="7004685"/>
              <a:ext cx="2000250" cy="344805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1875" b="0" i="0">
                  <a:solidFill>
                    <a:srgbClr val="4B5C84"/>
                  </a:solidFill>
                  <a:latin typeface="Microsoft YaHei"/>
                  <a:ea typeface="Microsoft YaHei"/>
                  <a:cs typeface="Microsoft YaHei"/>
                </a:rPr>
                <a:t>Domain experts</a:t>
              </a:r>
            </a:p>
          </p:txBody>
        </p:sp>
        <p:cxnSp>
          <p:nvCxnSpPr>
            <p:cNvPr id="121" name="arr-exp-2"/>
            <p:cNvCxnSpPr/>
            <p:nvPr/>
          </p:nvCxnSpPr>
          <p:spPr>
            <a:xfrm>
              <a:off x="5457825" y="6562725"/>
              <a:ext cx="504825" cy="0"/>
            </a:xfrm>
            <a:prstGeom prst="line">
              <a:avLst/>
            </a:prstGeom>
            <a:ln w="57150">
              <a:solidFill>
                <a:srgbClr val="000000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6" name="ontology-icon"/>
            <p:cNvGrpSpPr/>
            <p:nvPr/>
          </p:nvGrpSpPr>
          <p:grpSpPr>
            <a:xfrm>
              <a:off x="6143625" y="6210300"/>
              <a:ext cx="723900" cy="714375"/>
              <a:chOff x="6143625" y="6210300"/>
              <a:chExt cx="723900" cy="714375"/>
            </a:xfrm>
          </p:grpSpPr>
          <p:sp>
            <p:nvSpPr>
              <p:cNvPr id="122" name="onto-n-top"/>
              <p:cNvSpPr/>
              <p:nvPr/>
            </p:nvSpPr>
            <p:spPr>
              <a:xfrm>
                <a:off x="6410325" y="6210300"/>
                <a:ext cx="200025" cy="161925"/>
              </a:xfrm>
              <a:prstGeom prst="roundRect">
                <a:avLst>
                  <a:gd name="adj" fmla="val 23529"/>
                </a:avLst>
              </a:prstGeom>
              <a:solidFill>
                <a:srgbClr val="FFFFFF"/>
              </a:solidFill>
              <a:ln w="2476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23" name="onto-n-top-l0"/>
              <p:cNvCxnSpPr/>
              <p:nvPr/>
            </p:nvCxnSpPr>
            <p:spPr>
              <a:xfrm>
                <a:off x="6448425" y="6253162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onto-n-top-l1"/>
              <p:cNvCxnSpPr/>
              <p:nvPr/>
            </p:nvCxnSpPr>
            <p:spPr>
              <a:xfrm>
                <a:off x="6448425" y="6291262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onto-n-top-l2"/>
              <p:cNvCxnSpPr/>
              <p:nvPr/>
            </p:nvCxnSpPr>
            <p:spPr>
              <a:xfrm>
                <a:off x="6448425" y="6329362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onto-n-left"/>
              <p:cNvSpPr/>
              <p:nvPr/>
            </p:nvSpPr>
            <p:spPr>
              <a:xfrm>
                <a:off x="6143625" y="6486525"/>
                <a:ext cx="200025" cy="161925"/>
              </a:xfrm>
              <a:prstGeom prst="roundRect">
                <a:avLst>
                  <a:gd name="adj" fmla="val 23529"/>
                </a:avLst>
              </a:prstGeom>
              <a:solidFill>
                <a:srgbClr val="FFFFFF"/>
              </a:solidFill>
              <a:ln w="2476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27" name="onto-n-left-l0"/>
              <p:cNvCxnSpPr/>
              <p:nvPr/>
            </p:nvCxnSpPr>
            <p:spPr>
              <a:xfrm>
                <a:off x="6181725" y="6529388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onto-n-left-l1"/>
              <p:cNvCxnSpPr/>
              <p:nvPr/>
            </p:nvCxnSpPr>
            <p:spPr>
              <a:xfrm>
                <a:off x="6181725" y="6567488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onto-n-left-l2"/>
              <p:cNvCxnSpPr/>
              <p:nvPr/>
            </p:nvCxnSpPr>
            <p:spPr>
              <a:xfrm>
                <a:off x="6181725" y="6605588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onto-n-mid"/>
              <p:cNvSpPr/>
              <p:nvPr/>
            </p:nvSpPr>
            <p:spPr>
              <a:xfrm>
                <a:off x="6410325" y="6486525"/>
                <a:ext cx="200025" cy="161925"/>
              </a:xfrm>
              <a:prstGeom prst="roundRect">
                <a:avLst>
                  <a:gd name="adj" fmla="val 23529"/>
                </a:avLst>
              </a:prstGeom>
              <a:solidFill>
                <a:srgbClr val="FFFFFF"/>
              </a:solidFill>
              <a:ln w="2476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31" name="onto-n-mid-l0"/>
              <p:cNvCxnSpPr/>
              <p:nvPr/>
            </p:nvCxnSpPr>
            <p:spPr>
              <a:xfrm>
                <a:off x="6448425" y="6529388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onto-n-mid-l1"/>
              <p:cNvCxnSpPr/>
              <p:nvPr/>
            </p:nvCxnSpPr>
            <p:spPr>
              <a:xfrm>
                <a:off x="6448425" y="6567488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onto-n-mid-l2"/>
              <p:cNvCxnSpPr/>
              <p:nvPr/>
            </p:nvCxnSpPr>
            <p:spPr>
              <a:xfrm>
                <a:off x="6448425" y="6605588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onto-n-right"/>
              <p:cNvSpPr/>
              <p:nvPr/>
            </p:nvSpPr>
            <p:spPr>
              <a:xfrm>
                <a:off x="6667500" y="6486525"/>
                <a:ext cx="200025" cy="161925"/>
              </a:xfrm>
              <a:prstGeom prst="roundRect">
                <a:avLst>
                  <a:gd name="adj" fmla="val 23529"/>
                </a:avLst>
              </a:prstGeom>
              <a:solidFill>
                <a:srgbClr val="FFFFFF"/>
              </a:solidFill>
              <a:ln w="2476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35" name="onto-n-right-l0"/>
              <p:cNvCxnSpPr/>
              <p:nvPr/>
            </p:nvCxnSpPr>
            <p:spPr>
              <a:xfrm>
                <a:off x="6705600" y="6529388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onto-n-right-l1"/>
              <p:cNvCxnSpPr/>
              <p:nvPr/>
            </p:nvCxnSpPr>
            <p:spPr>
              <a:xfrm>
                <a:off x="6705600" y="6567488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onto-n-right-l2"/>
              <p:cNvCxnSpPr/>
              <p:nvPr/>
            </p:nvCxnSpPr>
            <p:spPr>
              <a:xfrm>
                <a:off x="6705600" y="6605588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onto-n-bl"/>
              <p:cNvSpPr/>
              <p:nvPr/>
            </p:nvSpPr>
            <p:spPr>
              <a:xfrm>
                <a:off x="6143625" y="6762750"/>
                <a:ext cx="200025" cy="161925"/>
              </a:xfrm>
              <a:prstGeom prst="roundRect">
                <a:avLst>
                  <a:gd name="adj" fmla="val 23529"/>
                </a:avLst>
              </a:prstGeom>
              <a:solidFill>
                <a:srgbClr val="FFFFFF"/>
              </a:solidFill>
              <a:ln w="2476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39" name="onto-n-bl-l0"/>
              <p:cNvCxnSpPr/>
              <p:nvPr/>
            </p:nvCxnSpPr>
            <p:spPr>
              <a:xfrm>
                <a:off x="6181725" y="6805612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onto-n-bl-l1"/>
              <p:cNvCxnSpPr/>
              <p:nvPr/>
            </p:nvCxnSpPr>
            <p:spPr>
              <a:xfrm>
                <a:off x="6181725" y="6843712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onto-n-bl-l2"/>
              <p:cNvCxnSpPr/>
              <p:nvPr/>
            </p:nvCxnSpPr>
            <p:spPr>
              <a:xfrm>
                <a:off x="6181725" y="6881812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2" name="onto-n-br"/>
              <p:cNvSpPr/>
              <p:nvPr/>
            </p:nvSpPr>
            <p:spPr>
              <a:xfrm>
                <a:off x="6667500" y="6762750"/>
                <a:ext cx="200025" cy="161925"/>
              </a:xfrm>
              <a:prstGeom prst="roundRect">
                <a:avLst>
                  <a:gd name="adj" fmla="val 23529"/>
                </a:avLst>
              </a:prstGeom>
              <a:solidFill>
                <a:srgbClr val="FFFFFF"/>
              </a:solidFill>
              <a:ln w="2476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43" name="onto-n-br-l0"/>
              <p:cNvCxnSpPr/>
              <p:nvPr/>
            </p:nvCxnSpPr>
            <p:spPr>
              <a:xfrm>
                <a:off x="6705600" y="6805612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onto-n-br-l1"/>
              <p:cNvCxnSpPr/>
              <p:nvPr/>
            </p:nvCxnSpPr>
            <p:spPr>
              <a:xfrm>
                <a:off x="6705600" y="6843712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onto-n-br-l2"/>
              <p:cNvCxnSpPr/>
              <p:nvPr/>
            </p:nvCxnSpPr>
            <p:spPr>
              <a:xfrm>
                <a:off x="6705600" y="6881812"/>
                <a:ext cx="123825" cy="0"/>
              </a:xfrm>
              <a:prstGeom prst="line">
                <a:avLst/>
              </a:prstGeom>
              <a:ln w="19050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onto-e1"/>
              <p:cNvCxnSpPr/>
              <p:nvPr/>
            </p:nvCxnSpPr>
            <p:spPr>
              <a:xfrm>
                <a:off x="6510338" y="6372225"/>
                <a:ext cx="0" cy="114300"/>
              </a:xfrm>
              <a:prstGeom prst="line">
                <a:avLst/>
              </a:prstGeom>
              <a:ln w="28575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onto-e2"/>
              <p:cNvCxnSpPr/>
              <p:nvPr/>
            </p:nvCxnSpPr>
            <p:spPr>
              <a:xfrm>
                <a:off x="6343650" y="6567488"/>
                <a:ext cx="66675" cy="0"/>
              </a:xfrm>
              <a:prstGeom prst="line">
                <a:avLst/>
              </a:prstGeom>
              <a:ln w="28575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onto-e3"/>
              <p:cNvCxnSpPr/>
              <p:nvPr/>
            </p:nvCxnSpPr>
            <p:spPr>
              <a:xfrm>
                <a:off x="6610350" y="6567488"/>
                <a:ext cx="57150" cy="0"/>
              </a:xfrm>
              <a:prstGeom prst="line">
                <a:avLst/>
              </a:prstGeom>
              <a:ln w="28575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onto-e4"/>
              <p:cNvCxnSpPr/>
              <p:nvPr/>
            </p:nvCxnSpPr>
            <p:spPr>
              <a:xfrm>
                <a:off x="6243638" y="6648450"/>
                <a:ext cx="0" cy="114300"/>
              </a:xfrm>
              <a:prstGeom prst="line">
                <a:avLst/>
              </a:prstGeom>
              <a:ln w="28575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onto-e5"/>
              <p:cNvSpPr/>
              <p:nvPr/>
            </p:nvSpPr>
            <p:spPr>
              <a:xfrm>
                <a:off x="6510338" y="6648450"/>
                <a:ext cx="157162" cy="195262"/>
              </a:xfrm>
              <a:custGeom>
                <a:avLst/>
                <a:gdLst/>
                <a:ahLst/>
                <a:cxnLst/>
                <a:rect l="l" t="t" r="r" b="b"/>
                <a:pathLst>
                  <a:path w="157162" h="195262">
                    <a:moveTo>
                      <a:pt x="0" y="0"/>
                    </a:moveTo>
                    <a:lnTo>
                      <a:pt x="0" y="195262"/>
                    </a:lnTo>
                    <a:lnTo>
                      <a:pt x="157162" y="195262"/>
                    </a:lnTo>
                  </a:path>
                </a:pathLst>
              </a:custGeom>
              <a:noFill/>
              <a:ln w="28575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</p:grpSp>
        <p:sp>
          <p:nvSpPr>
            <p:cNvPr id="151" name="t-onto"/>
            <p:cNvSpPr txBox="1"/>
            <p:nvPr/>
          </p:nvSpPr>
          <p:spPr>
            <a:xfrm>
              <a:off x="5786438" y="7014210"/>
              <a:ext cx="1428750" cy="344805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1875" b="0" i="0">
                  <a:solidFill>
                    <a:srgbClr val="4B5C84"/>
                  </a:solidFill>
                  <a:latin typeface="Microsoft YaHei"/>
                  <a:ea typeface="Microsoft YaHei"/>
                  <a:cs typeface="Microsoft YaHei"/>
                </a:rPr>
                <a:t>Ontology</a:t>
              </a:r>
            </a:p>
          </p:txBody>
        </p:sp>
        <p:cxnSp>
          <p:nvCxnSpPr>
            <p:cNvPr id="152" name="arr-onto"/>
            <p:cNvCxnSpPr/>
            <p:nvPr/>
          </p:nvCxnSpPr>
          <p:spPr>
            <a:xfrm>
              <a:off x="7038975" y="6562725"/>
              <a:ext cx="504825" cy="0"/>
            </a:xfrm>
            <a:prstGeom prst="line">
              <a:avLst/>
            </a:prstGeom>
            <a:ln w="57150">
              <a:solidFill>
                <a:srgbClr val="000000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8" name="hypergraph"/>
            <p:cNvGrpSpPr/>
            <p:nvPr/>
          </p:nvGrpSpPr>
          <p:grpSpPr>
            <a:xfrm>
              <a:off x="8105775" y="4914900"/>
              <a:ext cx="1219200" cy="1885950"/>
              <a:chOff x="8105775" y="4914900"/>
              <a:chExt cx="1219200" cy="1885950"/>
            </a:xfrm>
          </p:grpSpPr>
          <p:sp>
            <p:nvSpPr>
              <p:cNvPr id="153" name="hg-n-P1"/>
              <p:cNvSpPr/>
              <p:nvPr/>
            </p:nvSpPr>
            <p:spPr>
              <a:xfrm>
                <a:off x="8420100" y="4914900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FFA9D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54" name="hg-n-P1-l0"/>
              <p:cNvCxnSpPr/>
              <p:nvPr/>
            </p:nvCxnSpPr>
            <p:spPr>
              <a:xfrm>
                <a:off x="8458200" y="4967288"/>
                <a:ext cx="171450" cy="0"/>
              </a:xfrm>
              <a:prstGeom prst="line">
                <a:avLst/>
              </a:prstGeom>
              <a:ln w="20955">
                <a:solidFill>
                  <a:srgbClr val="FFA9D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hg-n-P1-l1"/>
              <p:cNvCxnSpPr/>
              <p:nvPr/>
            </p:nvCxnSpPr>
            <p:spPr>
              <a:xfrm>
                <a:off x="8458200" y="5014912"/>
                <a:ext cx="171450" cy="0"/>
              </a:xfrm>
              <a:prstGeom prst="line">
                <a:avLst/>
              </a:prstGeom>
              <a:ln w="20955">
                <a:solidFill>
                  <a:srgbClr val="FFA9D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hg-n-P1-l2"/>
              <p:cNvCxnSpPr/>
              <p:nvPr/>
            </p:nvCxnSpPr>
            <p:spPr>
              <a:xfrm>
                <a:off x="8458200" y="5062538"/>
                <a:ext cx="171450" cy="0"/>
              </a:xfrm>
              <a:prstGeom prst="line">
                <a:avLst/>
              </a:prstGeom>
              <a:ln w="20955">
                <a:solidFill>
                  <a:srgbClr val="FFA9D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hg-n-P2"/>
              <p:cNvSpPr/>
              <p:nvPr/>
            </p:nvSpPr>
            <p:spPr>
              <a:xfrm>
                <a:off x="8429625" y="5257800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FFA9DD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58" name="hg-n-P2-l0"/>
              <p:cNvCxnSpPr/>
              <p:nvPr/>
            </p:nvCxnSpPr>
            <p:spPr>
              <a:xfrm>
                <a:off x="8467725" y="5310188"/>
                <a:ext cx="171450" cy="0"/>
              </a:xfrm>
              <a:prstGeom prst="line">
                <a:avLst/>
              </a:prstGeom>
              <a:ln w="20955">
                <a:solidFill>
                  <a:srgbClr val="FFA9D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hg-n-P2-l1"/>
              <p:cNvCxnSpPr/>
              <p:nvPr/>
            </p:nvCxnSpPr>
            <p:spPr>
              <a:xfrm>
                <a:off x="8467725" y="5357812"/>
                <a:ext cx="171450" cy="0"/>
              </a:xfrm>
              <a:prstGeom prst="line">
                <a:avLst/>
              </a:prstGeom>
              <a:ln w="20955">
                <a:solidFill>
                  <a:srgbClr val="FFA9D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hg-n-P2-l2"/>
              <p:cNvCxnSpPr/>
              <p:nvPr/>
            </p:nvCxnSpPr>
            <p:spPr>
              <a:xfrm>
                <a:off x="8467725" y="5405438"/>
                <a:ext cx="171450" cy="0"/>
              </a:xfrm>
              <a:prstGeom prst="line">
                <a:avLst/>
              </a:prstGeom>
              <a:ln w="20955">
                <a:solidFill>
                  <a:srgbClr val="FFA9D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1" name="hg-n-T1"/>
              <p:cNvSpPr/>
              <p:nvPr/>
            </p:nvSpPr>
            <p:spPr>
              <a:xfrm>
                <a:off x="8753475" y="5257800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04868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62" name="hg-n-T1-l0"/>
              <p:cNvCxnSpPr/>
              <p:nvPr/>
            </p:nvCxnSpPr>
            <p:spPr>
              <a:xfrm>
                <a:off x="8791575" y="5310188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hg-n-T1-l1"/>
              <p:cNvCxnSpPr/>
              <p:nvPr/>
            </p:nvCxnSpPr>
            <p:spPr>
              <a:xfrm>
                <a:off x="8791575" y="5357812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hg-n-T1-l2"/>
              <p:cNvCxnSpPr/>
              <p:nvPr/>
            </p:nvCxnSpPr>
            <p:spPr>
              <a:xfrm>
                <a:off x="8791575" y="5405438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5" name="hg-n-T2"/>
              <p:cNvSpPr/>
              <p:nvPr/>
            </p:nvSpPr>
            <p:spPr>
              <a:xfrm>
                <a:off x="8420100" y="5591175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04868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66" name="hg-n-T2-l0"/>
              <p:cNvCxnSpPr/>
              <p:nvPr/>
            </p:nvCxnSpPr>
            <p:spPr>
              <a:xfrm>
                <a:off x="8458200" y="5643562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hg-n-T2-l1"/>
              <p:cNvCxnSpPr/>
              <p:nvPr/>
            </p:nvCxnSpPr>
            <p:spPr>
              <a:xfrm>
                <a:off x="8458200" y="5691188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hg-n-T2-l2"/>
              <p:cNvCxnSpPr/>
              <p:nvPr/>
            </p:nvCxnSpPr>
            <p:spPr>
              <a:xfrm>
                <a:off x="8458200" y="5738812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9" name="hg-n-T3"/>
              <p:cNvSpPr/>
              <p:nvPr/>
            </p:nvSpPr>
            <p:spPr>
              <a:xfrm>
                <a:off x="8753475" y="5591175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04868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70" name="hg-n-T3-l0"/>
              <p:cNvCxnSpPr/>
              <p:nvPr/>
            </p:nvCxnSpPr>
            <p:spPr>
              <a:xfrm>
                <a:off x="8791575" y="5643562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hg-n-T3-l1"/>
              <p:cNvCxnSpPr/>
              <p:nvPr/>
            </p:nvCxnSpPr>
            <p:spPr>
              <a:xfrm>
                <a:off x="8791575" y="5691188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hg-n-T3-l2"/>
              <p:cNvCxnSpPr/>
              <p:nvPr/>
            </p:nvCxnSpPr>
            <p:spPr>
              <a:xfrm>
                <a:off x="8791575" y="5738812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3" name="hg-n-T4"/>
              <p:cNvSpPr/>
              <p:nvPr/>
            </p:nvSpPr>
            <p:spPr>
              <a:xfrm>
                <a:off x="9077325" y="5591175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04868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74" name="hg-n-T4-l0"/>
              <p:cNvCxnSpPr/>
              <p:nvPr/>
            </p:nvCxnSpPr>
            <p:spPr>
              <a:xfrm>
                <a:off x="9115425" y="5643562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hg-n-T4-l1"/>
              <p:cNvCxnSpPr/>
              <p:nvPr/>
            </p:nvCxnSpPr>
            <p:spPr>
              <a:xfrm>
                <a:off x="9115425" y="5691188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hg-n-T4-l2"/>
              <p:cNvCxnSpPr/>
              <p:nvPr/>
            </p:nvCxnSpPr>
            <p:spPr>
              <a:xfrm>
                <a:off x="9115425" y="5738812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7" name="hg-n-T5"/>
              <p:cNvSpPr/>
              <p:nvPr/>
            </p:nvSpPr>
            <p:spPr>
              <a:xfrm>
                <a:off x="8420100" y="5924550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04868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78" name="hg-n-T5-l0"/>
              <p:cNvCxnSpPr/>
              <p:nvPr/>
            </p:nvCxnSpPr>
            <p:spPr>
              <a:xfrm>
                <a:off x="8458200" y="5976938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hg-n-T5-l1"/>
              <p:cNvCxnSpPr/>
              <p:nvPr/>
            </p:nvCxnSpPr>
            <p:spPr>
              <a:xfrm>
                <a:off x="8458200" y="6024562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hg-n-T5-l2"/>
              <p:cNvCxnSpPr/>
              <p:nvPr/>
            </p:nvCxnSpPr>
            <p:spPr>
              <a:xfrm>
                <a:off x="8458200" y="6072188"/>
                <a:ext cx="171450" cy="0"/>
              </a:xfrm>
              <a:prstGeom prst="line">
                <a:avLst/>
              </a:prstGeom>
              <a:ln w="20955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hg-n-B1"/>
              <p:cNvSpPr/>
              <p:nvPr/>
            </p:nvSpPr>
            <p:spPr>
              <a:xfrm>
                <a:off x="9077325" y="5924550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009D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82" name="hg-n-B1-l0"/>
              <p:cNvCxnSpPr/>
              <p:nvPr/>
            </p:nvCxnSpPr>
            <p:spPr>
              <a:xfrm>
                <a:off x="9115425" y="5976938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hg-n-B1-l1"/>
              <p:cNvCxnSpPr/>
              <p:nvPr/>
            </p:nvCxnSpPr>
            <p:spPr>
              <a:xfrm>
                <a:off x="9115425" y="6024562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hg-n-B1-l2"/>
              <p:cNvCxnSpPr/>
              <p:nvPr/>
            </p:nvCxnSpPr>
            <p:spPr>
              <a:xfrm>
                <a:off x="9115425" y="6072188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5" name="hg-n-B2"/>
              <p:cNvSpPr/>
              <p:nvPr/>
            </p:nvSpPr>
            <p:spPr>
              <a:xfrm>
                <a:off x="8753475" y="6257925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009D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86" name="hg-n-B2-l0"/>
              <p:cNvCxnSpPr/>
              <p:nvPr/>
            </p:nvCxnSpPr>
            <p:spPr>
              <a:xfrm>
                <a:off x="8791575" y="6310312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hg-n-B2-l1"/>
              <p:cNvCxnSpPr/>
              <p:nvPr/>
            </p:nvCxnSpPr>
            <p:spPr>
              <a:xfrm>
                <a:off x="8791575" y="6357938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hg-n-B2-l2"/>
              <p:cNvCxnSpPr/>
              <p:nvPr/>
            </p:nvCxnSpPr>
            <p:spPr>
              <a:xfrm>
                <a:off x="8791575" y="6405562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hg-n-B3"/>
              <p:cNvSpPr/>
              <p:nvPr/>
            </p:nvSpPr>
            <p:spPr>
              <a:xfrm>
                <a:off x="9077325" y="6257925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009D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90" name="hg-n-B3-l0"/>
              <p:cNvCxnSpPr/>
              <p:nvPr/>
            </p:nvCxnSpPr>
            <p:spPr>
              <a:xfrm>
                <a:off x="9115425" y="6310312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hg-n-B3-l1"/>
              <p:cNvCxnSpPr/>
              <p:nvPr/>
            </p:nvCxnSpPr>
            <p:spPr>
              <a:xfrm>
                <a:off x="9115425" y="6357938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hg-n-B3-l2"/>
              <p:cNvCxnSpPr/>
              <p:nvPr/>
            </p:nvCxnSpPr>
            <p:spPr>
              <a:xfrm>
                <a:off x="9115425" y="6405562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3" name="hg-n-B4"/>
              <p:cNvSpPr/>
              <p:nvPr/>
            </p:nvSpPr>
            <p:spPr>
              <a:xfrm>
                <a:off x="8753475" y="6600825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009D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94" name="hg-n-B4-l0"/>
              <p:cNvCxnSpPr/>
              <p:nvPr/>
            </p:nvCxnSpPr>
            <p:spPr>
              <a:xfrm>
                <a:off x="8791575" y="6653212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hg-n-B4-l1"/>
              <p:cNvCxnSpPr/>
              <p:nvPr/>
            </p:nvCxnSpPr>
            <p:spPr>
              <a:xfrm>
                <a:off x="8791575" y="6700838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hg-n-B4-l2"/>
              <p:cNvCxnSpPr/>
              <p:nvPr/>
            </p:nvCxnSpPr>
            <p:spPr>
              <a:xfrm>
                <a:off x="8791575" y="6748462"/>
                <a:ext cx="171450" cy="0"/>
              </a:xfrm>
              <a:prstGeom prst="line">
                <a:avLst/>
              </a:prstGeom>
              <a:ln w="20955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hg-n-O1"/>
              <p:cNvSpPr/>
              <p:nvPr/>
            </p:nvSpPr>
            <p:spPr>
              <a:xfrm>
                <a:off x="8105775" y="6257925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FA921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198" name="hg-n-O1-l0"/>
              <p:cNvCxnSpPr/>
              <p:nvPr/>
            </p:nvCxnSpPr>
            <p:spPr>
              <a:xfrm>
                <a:off x="8143875" y="6310312"/>
                <a:ext cx="171450" cy="0"/>
              </a:xfrm>
              <a:prstGeom prst="line">
                <a:avLst/>
              </a:prstGeom>
              <a:ln w="20955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hg-n-O1-l1"/>
              <p:cNvCxnSpPr/>
              <p:nvPr/>
            </p:nvCxnSpPr>
            <p:spPr>
              <a:xfrm>
                <a:off x="8143875" y="6357938"/>
                <a:ext cx="171450" cy="0"/>
              </a:xfrm>
              <a:prstGeom prst="line">
                <a:avLst/>
              </a:prstGeom>
              <a:ln w="20955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hg-n-O1-l2"/>
              <p:cNvCxnSpPr/>
              <p:nvPr/>
            </p:nvCxnSpPr>
            <p:spPr>
              <a:xfrm>
                <a:off x="8143875" y="6405562"/>
                <a:ext cx="171450" cy="0"/>
              </a:xfrm>
              <a:prstGeom prst="line">
                <a:avLst/>
              </a:prstGeom>
              <a:ln w="20955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1" name="hg-n-O2"/>
              <p:cNvSpPr/>
              <p:nvPr/>
            </p:nvSpPr>
            <p:spPr>
              <a:xfrm>
                <a:off x="8420100" y="6257925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FA921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202" name="hg-n-O2-l0"/>
              <p:cNvCxnSpPr/>
              <p:nvPr/>
            </p:nvCxnSpPr>
            <p:spPr>
              <a:xfrm>
                <a:off x="8458200" y="6310312"/>
                <a:ext cx="171450" cy="0"/>
              </a:xfrm>
              <a:prstGeom prst="line">
                <a:avLst/>
              </a:prstGeom>
              <a:ln w="20955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hg-n-O2-l1"/>
              <p:cNvCxnSpPr/>
              <p:nvPr/>
            </p:nvCxnSpPr>
            <p:spPr>
              <a:xfrm>
                <a:off x="8458200" y="6357938"/>
                <a:ext cx="171450" cy="0"/>
              </a:xfrm>
              <a:prstGeom prst="line">
                <a:avLst/>
              </a:prstGeom>
              <a:ln w="20955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hg-n-O2-l2"/>
              <p:cNvCxnSpPr/>
              <p:nvPr/>
            </p:nvCxnSpPr>
            <p:spPr>
              <a:xfrm>
                <a:off x="8458200" y="6405562"/>
                <a:ext cx="171450" cy="0"/>
              </a:xfrm>
              <a:prstGeom prst="line">
                <a:avLst/>
              </a:prstGeom>
              <a:ln w="20955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" name="hg-n-O3"/>
              <p:cNvSpPr/>
              <p:nvPr/>
            </p:nvSpPr>
            <p:spPr>
              <a:xfrm>
                <a:off x="8105775" y="6600825"/>
                <a:ext cx="247650" cy="200025"/>
              </a:xfrm>
              <a:prstGeom prst="roundRect">
                <a:avLst>
                  <a:gd name="adj" fmla="val 23809"/>
                </a:avLst>
              </a:prstGeom>
              <a:solidFill>
                <a:srgbClr val="FFFFFF"/>
              </a:solidFill>
              <a:ln w="26669">
                <a:solidFill>
                  <a:srgbClr val="FA921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206" name="hg-n-O3-l0"/>
              <p:cNvCxnSpPr/>
              <p:nvPr/>
            </p:nvCxnSpPr>
            <p:spPr>
              <a:xfrm>
                <a:off x="8143875" y="6653212"/>
                <a:ext cx="171450" cy="0"/>
              </a:xfrm>
              <a:prstGeom prst="line">
                <a:avLst/>
              </a:prstGeom>
              <a:ln w="20955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hg-n-O3-l1"/>
              <p:cNvCxnSpPr/>
              <p:nvPr/>
            </p:nvCxnSpPr>
            <p:spPr>
              <a:xfrm>
                <a:off x="8143875" y="6700838"/>
                <a:ext cx="171450" cy="0"/>
              </a:xfrm>
              <a:prstGeom prst="line">
                <a:avLst/>
              </a:prstGeom>
              <a:ln w="20955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hg-n-O3-l2"/>
              <p:cNvCxnSpPr/>
              <p:nvPr/>
            </p:nvCxnSpPr>
            <p:spPr>
              <a:xfrm>
                <a:off x="8143875" y="6748462"/>
                <a:ext cx="171450" cy="0"/>
              </a:xfrm>
              <a:prstGeom prst="line">
                <a:avLst/>
              </a:prstGeom>
              <a:ln w="20955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hg-c1"/>
              <p:cNvCxnSpPr/>
              <p:nvPr/>
            </p:nvCxnSpPr>
            <p:spPr>
              <a:xfrm>
                <a:off x="8543925" y="5114925"/>
                <a:ext cx="9525" cy="142875"/>
              </a:xfrm>
              <a:prstGeom prst="line">
                <a:avLst/>
              </a:prstGeom>
              <a:ln w="42862">
                <a:solidFill>
                  <a:srgbClr val="FFA9D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hg-c2"/>
              <p:cNvCxnSpPr/>
              <p:nvPr/>
            </p:nvCxnSpPr>
            <p:spPr>
              <a:xfrm>
                <a:off x="8677275" y="5353050"/>
                <a:ext cx="76200" cy="4762"/>
              </a:xfrm>
              <a:prstGeom prst="line">
                <a:avLst/>
              </a:prstGeom>
              <a:ln w="42862">
                <a:solidFill>
                  <a:srgbClr val="FFA9D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hg-c3"/>
              <p:cNvCxnSpPr/>
              <p:nvPr/>
            </p:nvCxnSpPr>
            <p:spPr>
              <a:xfrm>
                <a:off x="8620125" y="5457825"/>
                <a:ext cx="133350" cy="133350"/>
              </a:xfrm>
              <a:prstGeom prst="line">
                <a:avLst/>
              </a:prstGeom>
              <a:ln w="42862">
                <a:solidFill>
                  <a:srgbClr val="FFA9D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hg-c4"/>
              <p:cNvCxnSpPr/>
              <p:nvPr/>
            </p:nvCxnSpPr>
            <p:spPr>
              <a:xfrm>
                <a:off x="8877300" y="5457825"/>
                <a:ext cx="0" cy="133350"/>
              </a:xfrm>
              <a:prstGeom prst="line">
                <a:avLst/>
              </a:prstGeom>
              <a:ln w="42862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hg-c5"/>
              <p:cNvCxnSpPr/>
              <p:nvPr/>
            </p:nvCxnSpPr>
            <p:spPr>
              <a:xfrm>
                <a:off x="8667750" y="5691188"/>
                <a:ext cx="85725" cy="0"/>
              </a:xfrm>
              <a:prstGeom prst="line">
                <a:avLst/>
              </a:prstGeom>
              <a:ln w="42862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hg-c6"/>
              <p:cNvCxnSpPr/>
              <p:nvPr/>
            </p:nvCxnSpPr>
            <p:spPr>
              <a:xfrm>
                <a:off x="9001125" y="5691188"/>
                <a:ext cx="76200" cy="0"/>
              </a:xfrm>
              <a:prstGeom prst="line">
                <a:avLst/>
              </a:prstGeom>
              <a:ln w="42862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hg-c7"/>
              <p:cNvCxnSpPr/>
              <p:nvPr/>
            </p:nvCxnSpPr>
            <p:spPr>
              <a:xfrm>
                <a:off x="8543925" y="5791200"/>
                <a:ext cx="0" cy="133350"/>
              </a:xfrm>
              <a:prstGeom prst="line">
                <a:avLst/>
              </a:prstGeom>
              <a:ln w="42862">
                <a:solidFill>
                  <a:srgbClr val="048688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hg-c8"/>
              <p:cNvSpPr/>
              <p:nvPr/>
            </p:nvSpPr>
            <p:spPr>
              <a:xfrm>
                <a:off x="8877300" y="5791200"/>
                <a:ext cx="200025" cy="233362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233362">
                    <a:moveTo>
                      <a:pt x="0" y="0"/>
                    </a:moveTo>
                    <a:lnTo>
                      <a:pt x="0" y="233362"/>
                    </a:lnTo>
                    <a:lnTo>
                      <a:pt x="200025" y="233362"/>
                    </a:lnTo>
                  </a:path>
                </a:pathLst>
              </a:custGeom>
              <a:noFill/>
              <a:ln w="42862">
                <a:solidFill>
                  <a:srgbClr val="048688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217" name="hg-c9"/>
              <p:cNvCxnSpPr/>
              <p:nvPr/>
            </p:nvCxnSpPr>
            <p:spPr>
              <a:xfrm>
                <a:off x="8353425" y="6357938"/>
                <a:ext cx="66675" cy="0"/>
              </a:xfrm>
              <a:prstGeom prst="line">
                <a:avLst/>
              </a:prstGeom>
              <a:ln w="42862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hg-c10"/>
              <p:cNvCxnSpPr/>
              <p:nvPr/>
            </p:nvCxnSpPr>
            <p:spPr>
              <a:xfrm>
                <a:off x="8667750" y="6357938"/>
                <a:ext cx="85725" cy="0"/>
              </a:xfrm>
              <a:prstGeom prst="line">
                <a:avLst/>
              </a:prstGeom>
              <a:ln w="42862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hg-c11"/>
              <p:cNvCxnSpPr/>
              <p:nvPr/>
            </p:nvCxnSpPr>
            <p:spPr>
              <a:xfrm>
                <a:off x="9001125" y="6357938"/>
                <a:ext cx="76200" cy="0"/>
              </a:xfrm>
              <a:prstGeom prst="line">
                <a:avLst/>
              </a:prstGeom>
              <a:ln w="42862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hg-c12"/>
              <p:cNvCxnSpPr/>
              <p:nvPr/>
            </p:nvCxnSpPr>
            <p:spPr>
              <a:xfrm>
                <a:off x="9201150" y="6124575"/>
                <a:ext cx="0" cy="133350"/>
              </a:xfrm>
              <a:prstGeom prst="line">
                <a:avLst/>
              </a:prstGeom>
              <a:ln w="42862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hg-c13"/>
              <p:cNvCxnSpPr/>
              <p:nvPr/>
            </p:nvCxnSpPr>
            <p:spPr>
              <a:xfrm>
                <a:off x="8229600" y="6457950"/>
                <a:ext cx="0" cy="142875"/>
              </a:xfrm>
              <a:prstGeom prst="line">
                <a:avLst/>
              </a:prstGeom>
              <a:ln w="42862">
                <a:solidFill>
                  <a:srgbClr val="FA921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2" name="hg-c14"/>
              <p:cNvSpPr/>
              <p:nvPr/>
            </p:nvSpPr>
            <p:spPr>
              <a:xfrm>
                <a:off x="8543925" y="6457950"/>
                <a:ext cx="209550" cy="242888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242888">
                    <a:moveTo>
                      <a:pt x="0" y="0"/>
                    </a:moveTo>
                    <a:lnTo>
                      <a:pt x="0" y="242888"/>
                    </a:lnTo>
                    <a:lnTo>
                      <a:pt x="209550" y="242888"/>
                    </a:lnTo>
                  </a:path>
                </a:pathLst>
              </a:custGeom>
              <a:noFill/>
              <a:ln w="42862">
                <a:solidFill>
                  <a:srgbClr val="FA921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cxnSp>
            <p:nvCxnSpPr>
              <p:cNvPr id="223" name="hg-c15"/>
              <p:cNvCxnSpPr/>
              <p:nvPr/>
            </p:nvCxnSpPr>
            <p:spPr>
              <a:xfrm>
                <a:off x="8877300" y="6457950"/>
                <a:ext cx="0" cy="142875"/>
              </a:xfrm>
              <a:prstGeom prst="line">
                <a:avLst/>
              </a:prstGeom>
              <a:ln w="42862">
                <a:solidFill>
                  <a:srgbClr val="009D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4" name="t-hyper-1"/>
            <p:cNvSpPr txBox="1"/>
            <p:nvPr/>
          </p:nvSpPr>
          <p:spPr>
            <a:xfrm>
              <a:off x="7439025" y="6804660"/>
              <a:ext cx="2571750" cy="344805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1875" b="0" i="0">
                  <a:solidFill>
                    <a:srgbClr val="4B5C84"/>
                  </a:solidFill>
                  <a:latin typeface="Microsoft YaHei"/>
                  <a:ea typeface="Microsoft YaHei"/>
                  <a:cs typeface="Microsoft YaHei"/>
                </a:rPr>
                <a:t>Ontology-grounded</a:t>
              </a:r>
            </a:p>
          </p:txBody>
        </p:sp>
        <p:sp>
          <p:nvSpPr>
            <p:cNvPr id="225" name="t-hyper-2"/>
            <p:cNvSpPr txBox="1"/>
            <p:nvPr/>
          </p:nvSpPr>
          <p:spPr>
            <a:xfrm>
              <a:off x="7896225" y="7109460"/>
              <a:ext cx="1714500" cy="344805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1875" b="0" i="0">
                  <a:solidFill>
                    <a:srgbClr val="4B5C84"/>
                  </a:solidFill>
                  <a:latin typeface="Microsoft YaHei"/>
                  <a:ea typeface="Microsoft YaHei"/>
                  <a:cs typeface="Microsoft YaHei"/>
                </a:rPr>
                <a:t>hypergraph</a:t>
              </a:r>
            </a:p>
          </p:txBody>
        </p:sp>
      </p:grpSp>
      <p:grpSp>
        <p:nvGrpSpPr>
          <p:cNvPr id="348" name="g-bar-proposed"/>
          <p:cNvGrpSpPr/>
          <p:nvPr/>
        </p:nvGrpSpPr>
        <p:grpSpPr>
          <a:xfrm>
            <a:off x="3609975" y="4324350"/>
            <a:ext cx="6324600" cy="523875"/>
            <a:chOff x="3609975" y="4324350"/>
            <a:chExt cx="6324600" cy="523875"/>
          </a:xfrm>
        </p:grpSpPr>
        <p:sp>
          <p:nvSpPr>
            <p:cNvPr id="226" name="bar-proposed"/>
            <p:cNvSpPr/>
            <p:nvPr/>
          </p:nvSpPr>
          <p:spPr>
            <a:xfrm>
              <a:off x="3609975" y="4324350"/>
              <a:ext cx="6324600" cy="523875"/>
            </a:xfrm>
            <a:prstGeom prst="roundRect">
              <a:avLst>
                <a:gd name="adj" fmla="val 36363"/>
              </a:avLst>
            </a:prstGeom>
            <a:solidFill>
              <a:srgbClr val="74B8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27" name="t-proposed"/>
            <p:cNvSpPr txBox="1"/>
            <p:nvPr/>
          </p:nvSpPr>
          <p:spPr>
            <a:xfrm>
              <a:off x="4295775" y="4376738"/>
              <a:ext cx="4953000" cy="41910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700" b="1" i="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</a:rPr>
                <a:t>Proposed OG-RAG</a:t>
              </a:r>
            </a:p>
          </p:txBody>
        </p:sp>
      </p:grpSp>
      <p:grpSp>
        <p:nvGrpSpPr>
          <p:cNvPr id="342" name="g-query"/>
          <p:cNvGrpSpPr/>
          <p:nvPr/>
        </p:nvGrpSpPr>
        <p:grpSpPr>
          <a:xfrm>
            <a:off x="0" y="3400425"/>
            <a:ext cx="3657600" cy="904875"/>
            <a:chOff x="0" y="3400425"/>
            <a:chExt cx="3657600" cy="904875"/>
          </a:xfrm>
        </p:grpSpPr>
        <p:sp>
          <p:nvSpPr>
            <p:cNvPr id="228" name="avatar-bg"/>
            <p:cNvSpPr/>
            <p:nvPr/>
          </p:nvSpPr>
          <p:spPr>
            <a:xfrm>
              <a:off x="0" y="3400425"/>
              <a:ext cx="762000" cy="762000"/>
            </a:xfrm>
            <a:prstGeom prst="ellipse">
              <a:avLst/>
            </a:prstGeom>
            <a:solidFill>
              <a:srgbClr val="EDF3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29" name="avatar-body"/>
            <p:cNvSpPr/>
            <p:nvPr/>
          </p:nvSpPr>
          <p:spPr>
            <a:xfrm>
              <a:off x="123825" y="3857625"/>
              <a:ext cx="571500" cy="419100"/>
            </a:xfrm>
            <a:prstGeom prst="ellipse">
              <a:avLst/>
            </a:prstGeom>
            <a:solidFill>
              <a:srgbClr val="23313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30" name="avatar-head"/>
            <p:cNvSpPr/>
            <p:nvPr/>
          </p:nvSpPr>
          <p:spPr>
            <a:xfrm>
              <a:off x="247650" y="3552825"/>
              <a:ext cx="323850" cy="323850"/>
            </a:xfrm>
            <a:prstGeom prst="ellipse">
              <a:avLst/>
            </a:prstGeom>
            <a:solidFill>
              <a:srgbClr val="23313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31" name="query-tail"/>
            <p:cNvSpPr/>
            <p:nvPr/>
          </p:nvSpPr>
          <p:spPr>
            <a:xfrm>
              <a:off x="1076325" y="4076700"/>
              <a:ext cx="266700" cy="228600"/>
            </a:xfrm>
            <a:custGeom>
              <a:avLst/>
              <a:gdLst/>
              <a:ahLst/>
              <a:cxnLst/>
              <a:rect l="l" t="t" r="r" b="b"/>
              <a:pathLst>
                <a:path w="266700" h="228600">
                  <a:moveTo>
                    <a:pt x="0" y="0"/>
                  </a:moveTo>
                  <a:lnTo>
                    <a:pt x="266700" y="0"/>
                  </a:lnTo>
                  <a:lnTo>
                    <a:pt x="19050" y="228600"/>
                  </a:lnTo>
                  <a:close/>
                </a:path>
              </a:pathLst>
            </a:custGeom>
            <a:solidFill>
              <a:srgbClr val="EDF3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32" name="query-bubble"/>
            <p:cNvSpPr/>
            <p:nvPr/>
          </p:nvSpPr>
          <p:spPr>
            <a:xfrm>
              <a:off x="1000125" y="3429000"/>
              <a:ext cx="2657475" cy="676275"/>
            </a:xfrm>
            <a:prstGeom prst="roundRect">
              <a:avLst>
                <a:gd name="adj" fmla="val 16901"/>
              </a:avLst>
            </a:prstGeom>
            <a:solidFill>
              <a:srgbClr val="EDF3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33" name="t-query"/>
            <p:cNvSpPr txBox="1"/>
            <p:nvPr/>
          </p:nvSpPr>
          <p:spPr>
            <a:xfrm>
              <a:off x="814388" y="3593782"/>
              <a:ext cx="1619250" cy="44196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400" b="0" i="0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Query</a:t>
              </a:r>
            </a:p>
          </p:txBody>
        </p:sp>
      </p:grpSp>
      <p:grpSp>
        <p:nvGrpSpPr>
          <p:cNvPr id="350" name="g-relevant"/>
          <p:cNvGrpSpPr/>
          <p:nvPr/>
        </p:nvGrpSpPr>
        <p:grpSpPr>
          <a:xfrm>
            <a:off x="9639300" y="3333750"/>
            <a:ext cx="1933575" cy="971550"/>
            <a:chOff x="9639300" y="3333750"/>
            <a:chExt cx="1933575" cy="971550"/>
          </a:xfrm>
        </p:grpSpPr>
        <p:sp>
          <p:nvSpPr>
            <p:cNvPr id="234" name="relevant-cap"/>
            <p:cNvSpPr/>
            <p:nvPr/>
          </p:nvSpPr>
          <p:spPr>
            <a:xfrm>
              <a:off x="9667875" y="3333750"/>
              <a:ext cx="1581150" cy="971550"/>
            </a:xfrm>
            <a:prstGeom prst="roundRect">
              <a:avLst>
                <a:gd name="adj" fmla="val 11764"/>
              </a:avLst>
            </a:prstGeom>
            <a:solidFill>
              <a:srgbClr val="DBDBD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35" name="t-relevant-1"/>
            <p:cNvSpPr txBox="1"/>
            <p:nvPr/>
          </p:nvSpPr>
          <p:spPr>
            <a:xfrm>
              <a:off x="9644062" y="3416618"/>
              <a:ext cx="1619250" cy="386715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100" b="0" i="0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Relevant</a:t>
              </a:r>
            </a:p>
          </p:txBody>
        </p:sp>
        <p:sp>
          <p:nvSpPr>
            <p:cNvPr id="236" name="t-relevant-2"/>
            <p:cNvSpPr txBox="1"/>
            <p:nvPr/>
          </p:nvSpPr>
          <p:spPr>
            <a:xfrm>
              <a:off x="9639300" y="3764280"/>
              <a:ext cx="1619250" cy="386715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100" b="0" i="0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context</a:t>
              </a:r>
            </a:p>
          </p:txBody>
        </p:sp>
        <p:cxnSp>
          <p:nvCxnSpPr>
            <p:cNvPr id="237" name="arr-relevant"/>
            <p:cNvCxnSpPr/>
            <p:nvPr/>
          </p:nvCxnSpPr>
          <p:spPr>
            <a:xfrm>
              <a:off x="11249025" y="3733800"/>
              <a:ext cx="323850" cy="0"/>
            </a:xfrm>
            <a:prstGeom prst="line">
              <a:avLst/>
            </a:prstGeom>
            <a:ln w="57150">
              <a:solidFill>
                <a:srgbClr val="000000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1" name="g-robot"/>
          <p:cNvGrpSpPr/>
          <p:nvPr/>
        </p:nvGrpSpPr>
        <p:grpSpPr>
          <a:xfrm>
            <a:off x="11487150" y="3352800"/>
            <a:ext cx="971550" cy="742950"/>
            <a:chOff x="11487150" y="3352800"/>
            <a:chExt cx="971550" cy="742950"/>
          </a:xfrm>
        </p:grpSpPr>
        <p:sp>
          <p:nvSpPr>
            <p:cNvPr id="238" name="robot-ball"/>
            <p:cNvSpPr/>
            <p:nvPr/>
          </p:nvSpPr>
          <p:spPr>
            <a:xfrm>
              <a:off x="11906250" y="3352800"/>
              <a:ext cx="114300" cy="114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39" name="robot-stem"/>
            <p:cNvSpPr/>
            <p:nvPr/>
          </p:nvSpPr>
          <p:spPr>
            <a:xfrm>
              <a:off x="11944350" y="3448050"/>
              <a:ext cx="38100" cy="952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40" name="robot-earL"/>
            <p:cNvSpPr/>
            <p:nvPr/>
          </p:nvSpPr>
          <p:spPr>
            <a:xfrm>
              <a:off x="11487150" y="3657600"/>
              <a:ext cx="114300" cy="323850"/>
            </a:xfrm>
            <a:prstGeom prst="roundRect">
              <a:avLst>
                <a:gd name="adj" fmla="val 41666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41" name="robot-earR"/>
            <p:cNvSpPr/>
            <p:nvPr/>
          </p:nvSpPr>
          <p:spPr>
            <a:xfrm>
              <a:off x="12344400" y="3657600"/>
              <a:ext cx="114300" cy="314325"/>
            </a:xfrm>
            <a:prstGeom prst="roundRect">
              <a:avLst>
                <a:gd name="adj" fmla="val 41666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42" name="robot-head"/>
            <p:cNvSpPr/>
            <p:nvPr/>
          </p:nvSpPr>
          <p:spPr>
            <a:xfrm>
              <a:off x="11620500" y="3524250"/>
              <a:ext cx="714375" cy="571500"/>
            </a:xfrm>
            <a:prstGeom prst="roundRect">
              <a:avLst>
                <a:gd name="adj" fmla="val 25000"/>
              </a:avLst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43" name="robot-eyeL"/>
            <p:cNvSpPr/>
            <p:nvPr/>
          </p:nvSpPr>
          <p:spPr>
            <a:xfrm>
              <a:off x="11736705" y="3678555"/>
              <a:ext cx="158115" cy="15811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44" name="robot-eyeL-in"/>
            <p:cNvSpPr/>
            <p:nvPr/>
          </p:nvSpPr>
          <p:spPr>
            <a:xfrm>
              <a:off x="11768138" y="3709988"/>
              <a:ext cx="95250" cy="952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45" name="robot-eyeR"/>
            <p:cNvSpPr/>
            <p:nvPr/>
          </p:nvSpPr>
          <p:spPr>
            <a:xfrm>
              <a:off x="12031980" y="3673792"/>
              <a:ext cx="158115" cy="15811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46" name="robot-eyeR-in"/>
            <p:cNvSpPr/>
            <p:nvPr/>
          </p:nvSpPr>
          <p:spPr>
            <a:xfrm>
              <a:off x="12063412" y="3705225"/>
              <a:ext cx="95250" cy="952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47" name="robot-mouth-bg"/>
            <p:cNvSpPr/>
            <p:nvPr/>
          </p:nvSpPr>
          <p:spPr>
            <a:xfrm>
              <a:off x="11882438" y="3805238"/>
              <a:ext cx="142875" cy="1428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48" name="robot-mouth-cut"/>
            <p:cNvSpPr/>
            <p:nvPr/>
          </p:nvSpPr>
          <p:spPr>
            <a:xfrm>
              <a:off x="11882438" y="3738562"/>
              <a:ext cx="142875" cy="142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352" name="g-response"/>
          <p:cNvGrpSpPr/>
          <p:nvPr/>
        </p:nvGrpSpPr>
        <p:grpSpPr>
          <a:xfrm>
            <a:off x="12453938" y="3381375"/>
            <a:ext cx="2786062" cy="800100"/>
            <a:chOff x="12453938" y="3381375"/>
            <a:chExt cx="2786062" cy="800100"/>
          </a:xfrm>
        </p:grpSpPr>
        <p:sp>
          <p:nvSpPr>
            <p:cNvPr id="249" name="response-tail"/>
            <p:cNvSpPr/>
            <p:nvPr/>
          </p:nvSpPr>
          <p:spPr>
            <a:xfrm>
              <a:off x="12668250" y="4010025"/>
              <a:ext cx="161925" cy="171450"/>
            </a:xfrm>
            <a:custGeom>
              <a:avLst/>
              <a:gdLst/>
              <a:ahLst/>
              <a:cxnLst/>
              <a:rect l="l" t="t" r="r" b="b"/>
              <a:pathLst>
                <a:path w="161925" h="171450">
                  <a:moveTo>
                    <a:pt x="0" y="0"/>
                  </a:moveTo>
                  <a:lnTo>
                    <a:pt x="161925" y="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rgbClr val="EDF3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50" name="response-bubble"/>
            <p:cNvSpPr/>
            <p:nvPr/>
          </p:nvSpPr>
          <p:spPr>
            <a:xfrm>
              <a:off x="12573000" y="3381375"/>
              <a:ext cx="2667000" cy="666750"/>
            </a:xfrm>
            <a:prstGeom prst="roundRect">
              <a:avLst>
                <a:gd name="adj" fmla="val 17142"/>
              </a:avLst>
            </a:prstGeom>
            <a:solidFill>
              <a:srgbClr val="EDF3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51" name="t-response"/>
            <p:cNvSpPr txBox="1"/>
            <p:nvPr/>
          </p:nvSpPr>
          <p:spPr>
            <a:xfrm>
              <a:off x="12453938" y="3536632"/>
              <a:ext cx="1905000" cy="441960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400" b="0" i="0">
                  <a:solidFill>
                    <a:srgbClr val="000000"/>
                  </a:solidFill>
                  <a:latin typeface="Microsoft YaHei"/>
                  <a:ea typeface="Microsoft YaHei"/>
                  <a:cs typeface="Microsoft YaHei"/>
                </a:rPr>
                <a:t>Response</a:t>
              </a:r>
            </a:p>
          </p:txBody>
        </p:sp>
      </p:grpSp>
      <p:grpSp>
        <p:nvGrpSpPr>
          <p:cNvPr id="345" name="g-brain"/>
          <p:cNvGrpSpPr/>
          <p:nvPr/>
        </p:nvGrpSpPr>
        <p:grpSpPr>
          <a:xfrm>
            <a:off x="14211300" y="3133725"/>
            <a:ext cx="1476375" cy="1238250"/>
            <a:chOff x="14211300" y="3133725"/>
            <a:chExt cx="1476375" cy="1238250"/>
          </a:xfrm>
        </p:grpSpPr>
        <p:sp>
          <p:nvSpPr>
            <p:cNvPr id="252" name="br-cerebrum"/>
            <p:cNvSpPr/>
            <p:nvPr/>
          </p:nvSpPr>
          <p:spPr>
            <a:xfrm>
              <a:off x="14211300" y="3209925"/>
              <a:ext cx="609600" cy="1066800"/>
            </a:xfrm>
            <a:custGeom>
              <a:avLst/>
              <a:gdLst/>
              <a:ahLst/>
              <a:cxnLst/>
              <a:rect l="l" t="t" r="r" b="b"/>
              <a:pathLst>
                <a:path w="609600" h="1066800">
                  <a:moveTo>
                    <a:pt x="609600" y="142875"/>
                  </a:moveTo>
                  <a:lnTo>
                    <a:pt x="533400" y="66675"/>
                  </a:lnTo>
                  <a:lnTo>
                    <a:pt x="400050" y="0"/>
                  </a:lnTo>
                  <a:lnTo>
                    <a:pt x="247650" y="28575"/>
                  </a:lnTo>
                  <a:lnTo>
                    <a:pt x="142875" y="114300"/>
                  </a:lnTo>
                  <a:lnTo>
                    <a:pt x="76200" y="238125"/>
                  </a:lnTo>
                  <a:lnTo>
                    <a:pt x="114300" y="342900"/>
                  </a:lnTo>
                  <a:lnTo>
                    <a:pt x="38100" y="419100"/>
                  </a:lnTo>
                  <a:lnTo>
                    <a:pt x="57150" y="542925"/>
                  </a:lnTo>
                  <a:lnTo>
                    <a:pt x="0" y="638175"/>
                  </a:lnTo>
                  <a:lnTo>
                    <a:pt x="66675" y="742950"/>
                  </a:lnTo>
                  <a:lnTo>
                    <a:pt x="38100" y="847725"/>
                  </a:lnTo>
                  <a:lnTo>
                    <a:pt x="142875" y="942975"/>
                  </a:lnTo>
                  <a:lnTo>
                    <a:pt x="285750" y="1028700"/>
                  </a:lnTo>
                  <a:lnTo>
                    <a:pt x="447675" y="1066800"/>
                  </a:lnTo>
                  <a:lnTo>
                    <a:pt x="571500" y="1028700"/>
                  </a:lnTo>
                  <a:lnTo>
                    <a:pt x="609600" y="990600"/>
                  </a:lnTo>
                  <a:close/>
                </a:path>
              </a:pathLst>
            </a:custGeom>
            <a:solidFill>
              <a:srgbClr val="FFA9DD"/>
            </a:solidFill>
            <a:ln w="47625">
              <a:solidFill>
                <a:srgbClr val="7A287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53" name="br-gear"/>
            <p:cNvSpPr/>
            <p:nvPr/>
          </p:nvSpPr>
          <p:spPr>
            <a:xfrm>
              <a:off x="14820900" y="3238500"/>
              <a:ext cx="409575" cy="933450"/>
            </a:xfrm>
            <a:custGeom>
              <a:avLst/>
              <a:gdLst/>
              <a:ahLst/>
              <a:cxnLst/>
              <a:rect l="l" t="t" r="r" b="b"/>
              <a:pathLst>
                <a:path w="409575" h="933450">
                  <a:moveTo>
                    <a:pt x="0" y="38100"/>
                  </a:moveTo>
                  <a:lnTo>
                    <a:pt x="133350" y="0"/>
                  </a:lnTo>
                  <a:lnTo>
                    <a:pt x="266700" y="57150"/>
                  </a:lnTo>
                  <a:lnTo>
                    <a:pt x="342900" y="171450"/>
                  </a:lnTo>
                  <a:lnTo>
                    <a:pt x="276225" y="266700"/>
                  </a:lnTo>
                  <a:lnTo>
                    <a:pt x="381000" y="352425"/>
                  </a:lnTo>
                  <a:lnTo>
                    <a:pt x="333375" y="476250"/>
                  </a:lnTo>
                  <a:lnTo>
                    <a:pt x="409575" y="571500"/>
                  </a:lnTo>
                  <a:lnTo>
                    <a:pt x="323850" y="685800"/>
                  </a:lnTo>
                  <a:lnTo>
                    <a:pt x="371475" y="819150"/>
                  </a:lnTo>
                  <a:lnTo>
                    <a:pt x="228600" y="895350"/>
                  </a:lnTo>
                  <a:lnTo>
                    <a:pt x="76200" y="93345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FFA9DD"/>
            </a:solidFill>
            <a:ln w="47625">
              <a:solidFill>
                <a:srgbClr val="7A287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54" name="br-core"/>
            <p:cNvSpPr/>
            <p:nvPr/>
          </p:nvSpPr>
          <p:spPr>
            <a:xfrm>
              <a:off x="14820900" y="3533775"/>
              <a:ext cx="200025" cy="400050"/>
            </a:xfrm>
            <a:custGeom>
              <a:avLst/>
              <a:gdLst/>
              <a:ahLst/>
              <a:cxnLst/>
              <a:rect l="l" t="t" r="r" b="b"/>
              <a:pathLst>
                <a:path w="200025" h="400050">
                  <a:moveTo>
                    <a:pt x="0" y="0"/>
                  </a:moveTo>
                  <a:lnTo>
                    <a:pt x="0" y="0"/>
                  </a:lnTo>
                  <a:lnTo>
                    <a:pt x="39052" y="3810"/>
                  </a:lnTo>
                  <a:lnTo>
                    <a:pt x="76200" y="15240"/>
                  </a:lnTo>
                  <a:lnTo>
                    <a:pt x="111442" y="33337"/>
                  </a:lnTo>
                  <a:lnTo>
                    <a:pt x="140970" y="59055"/>
                  </a:lnTo>
                  <a:lnTo>
                    <a:pt x="166688" y="88583"/>
                  </a:lnTo>
                  <a:lnTo>
                    <a:pt x="184785" y="123825"/>
                  </a:lnTo>
                  <a:lnTo>
                    <a:pt x="196215" y="160973"/>
                  </a:lnTo>
                  <a:lnTo>
                    <a:pt x="200025" y="200025"/>
                  </a:lnTo>
                  <a:lnTo>
                    <a:pt x="196215" y="239077"/>
                  </a:lnTo>
                  <a:lnTo>
                    <a:pt x="184785" y="276225"/>
                  </a:lnTo>
                  <a:lnTo>
                    <a:pt x="166688" y="311467"/>
                  </a:lnTo>
                  <a:lnTo>
                    <a:pt x="140970" y="340995"/>
                  </a:lnTo>
                  <a:lnTo>
                    <a:pt x="111442" y="366713"/>
                  </a:lnTo>
                  <a:lnTo>
                    <a:pt x="76200" y="384810"/>
                  </a:lnTo>
                  <a:lnTo>
                    <a:pt x="39052" y="396240"/>
                  </a:lnTo>
                  <a:lnTo>
                    <a:pt x="0" y="400050"/>
                  </a:lnTo>
                  <a:lnTo>
                    <a:pt x="0" y="400050"/>
                  </a:lnTo>
                  <a:close/>
                </a:path>
              </a:pathLst>
            </a:custGeom>
            <a:solidFill>
              <a:srgbClr val="B0F0A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55" name="br-divider"/>
            <p:cNvCxnSpPr/>
            <p:nvPr/>
          </p:nvCxnSpPr>
          <p:spPr>
            <a:xfrm>
              <a:off x="14820900" y="3314700"/>
              <a:ext cx="0" cy="895350"/>
            </a:xfrm>
            <a:prstGeom prst="line">
              <a:avLst/>
            </a:prstGeom>
            <a:ln w="47625">
              <a:solidFill>
                <a:srgbClr val="7A287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br-fold0"/>
            <p:cNvSpPr/>
            <p:nvPr/>
          </p:nvSpPr>
          <p:spPr>
            <a:xfrm>
              <a:off x="14401800" y="3390900"/>
              <a:ext cx="247650" cy="76200"/>
            </a:xfrm>
            <a:custGeom>
              <a:avLst/>
              <a:gdLst/>
              <a:ahLst/>
              <a:cxnLst/>
              <a:rect l="l" t="t" r="r" b="b"/>
              <a:pathLst>
                <a:path w="247650" h="76200">
                  <a:moveTo>
                    <a:pt x="0" y="76200"/>
                  </a:moveTo>
                  <a:lnTo>
                    <a:pt x="114300" y="0"/>
                  </a:lnTo>
                  <a:lnTo>
                    <a:pt x="247650" y="57150"/>
                  </a:lnTo>
                </a:path>
              </a:pathLst>
            </a:custGeom>
            <a:noFill/>
            <a:ln w="32384">
              <a:solidFill>
                <a:srgbClr val="7A287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57" name="br-fold1"/>
            <p:cNvSpPr/>
            <p:nvPr/>
          </p:nvSpPr>
          <p:spPr>
            <a:xfrm>
              <a:off x="14325600" y="3590925"/>
              <a:ext cx="323850" cy="85725"/>
            </a:xfrm>
            <a:custGeom>
              <a:avLst/>
              <a:gdLst/>
              <a:ahLst/>
              <a:cxnLst/>
              <a:rect l="l" t="t" r="r" b="b"/>
              <a:pathLst>
                <a:path w="323850" h="85725">
                  <a:moveTo>
                    <a:pt x="0" y="66675"/>
                  </a:moveTo>
                  <a:lnTo>
                    <a:pt x="114300" y="0"/>
                  </a:lnTo>
                  <a:lnTo>
                    <a:pt x="209550" y="85725"/>
                  </a:lnTo>
                  <a:lnTo>
                    <a:pt x="323850" y="28575"/>
                  </a:lnTo>
                </a:path>
              </a:pathLst>
            </a:custGeom>
            <a:noFill/>
            <a:ln w="32384">
              <a:solidFill>
                <a:srgbClr val="7A287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58" name="br-fold2"/>
            <p:cNvSpPr/>
            <p:nvPr/>
          </p:nvSpPr>
          <p:spPr>
            <a:xfrm>
              <a:off x="14344650" y="3800475"/>
              <a:ext cx="228600" cy="85725"/>
            </a:xfrm>
            <a:custGeom>
              <a:avLst/>
              <a:gdLst/>
              <a:ahLst/>
              <a:cxnLst/>
              <a:rect l="l" t="t" r="r" b="b"/>
              <a:pathLst>
                <a:path w="228600" h="85725">
                  <a:moveTo>
                    <a:pt x="0" y="66675"/>
                  </a:moveTo>
                  <a:lnTo>
                    <a:pt x="114300" y="0"/>
                  </a:lnTo>
                  <a:lnTo>
                    <a:pt x="228600" y="85725"/>
                  </a:lnTo>
                </a:path>
              </a:pathLst>
            </a:custGeom>
            <a:noFill/>
            <a:ln w="32384">
              <a:solidFill>
                <a:srgbClr val="7A287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59" name="br-fold3"/>
            <p:cNvSpPr/>
            <p:nvPr/>
          </p:nvSpPr>
          <p:spPr>
            <a:xfrm>
              <a:off x="14458950" y="4010025"/>
              <a:ext cx="228600" cy="66675"/>
            </a:xfrm>
            <a:custGeom>
              <a:avLst/>
              <a:gdLst/>
              <a:ahLst/>
              <a:cxnLst/>
              <a:rect l="l" t="t" r="r" b="b"/>
              <a:pathLst>
                <a:path w="228600" h="66675">
                  <a:moveTo>
                    <a:pt x="0" y="66675"/>
                  </a:moveTo>
                  <a:lnTo>
                    <a:pt x="114300" y="0"/>
                  </a:lnTo>
                  <a:lnTo>
                    <a:pt x="228600" y="66675"/>
                  </a:lnTo>
                </a:path>
              </a:pathLst>
            </a:custGeom>
            <a:noFill/>
            <a:ln w="32384">
              <a:solidFill>
                <a:srgbClr val="7A287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0" name="br-rack1-out"/>
            <p:cNvSpPr/>
            <p:nvPr/>
          </p:nvSpPr>
          <p:spPr>
            <a:xfrm>
              <a:off x="15420975" y="3133725"/>
              <a:ext cx="266700" cy="352425"/>
            </a:xfrm>
            <a:prstGeom prst="roundRect">
              <a:avLst>
                <a:gd name="adj" fmla="val 10714"/>
              </a:avLst>
            </a:prstGeom>
            <a:solidFill>
              <a:srgbClr val="D9C2E8"/>
            </a:solidFill>
            <a:ln w="47625">
              <a:solidFill>
                <a:srgbClr val="7A287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1" name="br-rack1-in"/>
            <p:cNvSpPr/>
            <p:nvPr/>
          </p:nvSpPr>
          <p:spPr>
            <a:xfrm>
              <a:off x="15468600" y="3171825"/>
              <a:ext cx="171450" cy="276225"/>
            </a:xfrm>
            <a:prstGeom prst="rect">
              <a:avLst/>
            </a:prstGeom>
            <a:solidFill>
              <a:srgbClr val="B0F0A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2" name="br-rack1-b0"/>
            <p:cNvSpPr/>
            <p:nvPr/>
          </p:nvSpPr>
          <p:spPr>
            <a:xfrm>
              <a:off x="15497175" y="3219450"/>
              <a:ext cx="114300" cy="38100"/>
            </a:xfrm>
            <a:prstGeom prst="roundRect">
              <a:avLst>
                <a:gd name="adj" fmla="val 50000"/>
              </a:avLst>
            </a:prstGeom>
            <a:solidFill>
              <a:srgbClr val="7A28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3" name="br-rack1-b1"/>
            <p:cNvSpPr/>
            <p:nvPr/>
          </p:nvSpPr>
          <p:spPr>
            <a:xfrm>
              <a:off x="15497175" y="3295650"/>
              <a:ext cx="114300" cy="38100"/>
            </a:xfrm>
            <a:prstGeom prst="roundRect">
              <a:avLst>
                <a:gd name="adj" fmla="val 50000"/>
              </a:avLst>
            </a:prstGeom>
            <a:solidFill>
              <a:srgbClr val="7A28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4" name="br-rack1-b2"/>
            <p:cNvSpPr/>
            <p:nvPr/>
          </p:nvSpPr>
          <p:spPr>
            <a:xfrm>
              <a:off x="15497175" y="3371850"/>
              <a:ext cx="114300" cy="38100"/>
            </a:xfrm>
            <a:prstGeom prst="roundRect">
              <a:avLst>
                <a:gd name="adj" fmla="val 50000"/>
              </a:avLst>
            </a:prstGeom>
            <a:solidFill>
              <a:srgbClr val="7A28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5" name="br-rack2-out"/>
            <p:cNvSpPr/>
            <p:nvPr/>
          </p:nvSpPr>
          <p:spPr>
            <a:xfrm>
              <a:off x="15420975" y="4019550"/>
              <a:ext cx="266700" cy="352425"/>
            </a:xfrm>
            <a:prstGeom prst="roundRect">
              <a:avLst>
                <a:gd name="adj" fmla="val 10714"/>
              </a:avLst>
            </a:prstGeom>
            <a:solidFill>
              <a:srgbClr val="D9C2E8"/>
            </a:solidFill>
            <a:ln w="47625">
              <a:solidFill>
                <a:srgbClr val="7A287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6" name="br-rack2-in"/>
            <p:cNvSpPr/>
            <p:nvPr/>
          </p:nvSpPr>
          <p:spPr>
            <a:xfrm>
              <a:off x="15468600" y="4057650"/>
              <a:ext cx="171450" cy="276225"/>
            </a:xfrm>
            <a:prstGeom prst="rect">
              <a:avLst/>
            </a:prstGeom>
            <a:solidFill>
              <a:srgbClr val="B0F0A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7" name="br-rack2-b0"/>
            <p:cNvSpPr/>
            <p:nvPr/>
          </p:nvSpPr>
          <p:spPr>
            <a:xfrm>
              <a:off x="15497175" y="4105275"/>
              <a:ext cx="114300" cy="38100"/>
            </a:xfrm>
            <a:prstGeom prst="roundRect">
              <a:avLst>
                <a:gd name="adj" fmla="val 50000"/>
              </a:avLst>
            </a:prstGeom>
            <a:solidFill>
              <a:srgbClr val="7A28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8" name="br-rack2-b1"/>
            <p:cNvSpPr/>
            <p:nvPr/>
          </p:nvSpPr>
          <p:spPr>
            <a:xfrm>
              <a:off x="15497175" y="4181475"/>
              <a:ext cx="114300" cy="38100"/>
            </a:xfrm>
            <a:prstGeom prst="roundRect">
              <a:avLst>
                <a:gd name="adj" fmla="val 50000"/>
              </a:avLst>
            </a:prstGeom>
            <a:solidFill>
              <a:srgbClr val="7A28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9" name="br-rack2-b2"/>
            <p:cNvSpPr/>
            <p:nvPr/>
          </p:nvSpPr>
          <p:spPr>
            <a:xfrm>
              <a:off x="15497175" y="4257675"/>
              <a:ext cx="114300" cy="38100"/>
            </a:xfrm>
            <a:prstGeom prst="roundRect">
              <a:avLst>
                <a:gd name="adj" fmla="val 50000"/>
              </a:avLst>
            </a:prstGeom>
            <a:solidFill>
              <a:srgbClr val="7A287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70" name="br-ln1"/>
            <p:cNvCxnSpPr/>
            <p:nvPr/>
          </p:nvCxnSpPr>
          <p:spPr>
            <a:xfrm>
              <a:off x="15201900" y="3752850"/>
              <a:ext cx="133350" cy="0"/>
            </a:xfrm>
            <a:prstGeom prst="line">
              <a:avLst/>
            </a:prstGeom>
            <a:ln w="47625">
              <a:solidFill>
                <a:srgbClr val="7A287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br-ln2"/>
            <p:cNvCxnSpPr/>
            <p:nvPr/>
          </p:nvCxnSpPr>
          <p:spPr>
            <a:xfrm>
              <a:off x="15335250" y="3314700"/>
              <a:ext cx="0" cy="876300"/>
            </a:xfrm>
            <a:prstGeom prst="line">
              <a:avLst/>
            </a:prstGeom>
            <a:ln w="47625">
              <a:solidFill>
                <a:srgbClr val="7A287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br-ln3"/>
            <p:cNvCxnSpPr/>
            <p:nvPr/>
          </p:nvCxnSpPr>
          <p:spPr>
            <a:xfrm>
              <a:off x="15335250" y="3314700"/>
              <a:ext cx="95250" cy="0"/>
            </a:xfrm>
            <a:prstGeom prst="line">
              <a:avLst/>
            </a:prstGeom>
            <a:ln w="47625">
              <a:solidFill>
                <a:srgbClr val="7A287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br-ln4"/>
            <p:cNvCxnSpPr/>
            <p:nvPr/>
          </p:nvCxnSpPr>
          <p:spPr>
            <a:xfrm>
              <a:off x="15335250" y="4191000"/>
              <a:ext cx="95250" cy="0"/>
            </a:xfrm>
            <a:prstGeom prst="line">
              <a:avLst/>
            </a:prstGeom>
            <a:ln w="47625">
              <a:solidFill>
                <a:srgbClr val="7A287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1" name="g-magnifier"/>
          <p:cNvGrpSpPr/>
          <p:nvPr/>
        </p:nvGrpSpPr>
        <p:grpSpPr>
          <a:xfrm>
            <a:off x="10868025" y="4324350"/>
            <a:ext cx="1266825" cy="1200150"/>
            <a:chOff x="10868025" y="4324350"/>
            <a:chExt cx="1266825" cy="1200150"/>
          </a:xfrm>
        </p:grpSpPr>
        <p:sp>
          <p:nvSpPr>
            <p:cNvPr id="274" name="mg-doc0-bg"/>
            <p:cNvSpPr/>
            <p:nvPr/>
          </p:nvSpPr>
          <p:spPr>
            <a:xfrm>
              <a:off x="10868025" y="4324350"/>
              <a:ext cx="609600" cy="800100"/>
            </a:xfrm>
            <a:prstGeom prst="rect">
              <a:avLst/>
            </a:prstGeom>
            <a:solidFill>
              <a:srgbClr val="B4C6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75" name="mg-doc0-hd"/>
            <p:cNvSpPr/>
            <p:nvPr/>
          </p:nvSpPr>
          <p:spPr>
            <a:xfrm>
              <a:off x="10906125" y="4362450"/>
              <a:ext cx="533400" cy="85725"/>
            </a:xfrm>
            <a:prstGeom prst="rect">
              <a:avLst/>
            </a:prstGeom>
            <a:solidFill>
              <a:srgbClr val="DAE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76" name="mg-doc0-l0"/>
            <p:cNvCxnSpPr/>
            <p:nvPr/>
          </p:nvCxnSpPr>
          <p:spPr>
            <a:xfrm>
              <a:off x="10915650" y="4533900"/>
              <a:ext cx="48577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mg-doc0-r0"/>
            <p:cNvCxnSpPr/>
            <p:nvPr/>
          </p:nvCxnSpPr>
          <p:spPr>
            <a:xfrm>
              <a:off x="11191875" y="4533900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mg-doc0-l1"/>
            <p:cNvCxnSpPr/>
            <p:nvPr/>
          </p:nvCxnSpPr>
          <p:spPr>
            <a:xfrm>
              <a:off x="10915650" y="4619625"/>
              <a:ext cx="48577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mg-doc0-r1"/>
            <p:cNvCxnSpPr/>
            <p:nvPr/>
          </p:nvCxnSpPr>
          <p:spPr>
            <a:xfrm>
              <a:off x="11191875" y="4619625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mg-doc0-l2"/>
            <p:cNvCxnSpPr/>
            <p:nvPr/>
          </p:nvCxnSpPr>
          <p:spPr>
            <a:xfrm>
              <a:off x="10915650" y="4705350"/>
              <a:ext cx="3143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mg-doc0-r2"/>
            <p:cNvCxnSpPr/>
            <p:nvPr/>
          </p:nvCxnSpPr>
          <p:spPr>
            <a:xfrm>
              <a:off x="11191875" y="4705350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mg-doc0-l3"/>
            <p:cNvCxnSpPr/>
            <p:nvPr/>
          </p:nvCxnSpPr>
          <p:spPr>
            <a:xfrm>
              <a:off x="10915650" y="4791075"/>
              <a:ext cx="48577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mg-doc0-r3"/>
            <p:cNvCxnSpPr/>
            <p:nvPr/>
          </p:nvCxnSpPr>
          <p:spPr>
            <a:xfrm>
              <a:off x="11191875" y="4791075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mg-doc0-l4"/>
            <p:cNvCxnSpPr/>
            <p:nvPr/>
          </p:nvCxnSpPr>
          <p:spPr>
            <a:xfrm>
              <a:off x="10915650" y="4876800"/>
              <a:ext cx="48577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mg-doc0-r4"/>
            <p:cNvCxnSpPr/>
            <p:nvPr/>
          </p:nvCxnSpPr>
          <p:spPr>
            <a:xfrm>
              <a:off x="11191875" y="4876800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mg-doc0-l5"/>
            <p:cNvCxnSpPr/>
            <p:nvPr/>
          </p:nvCxnSpPr>
          <p:spPr>
            <a:xfrm>
              <a:off x="10915650" y="4962525"/>
              <a:ext cx="3143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mg-doc0-r5"/>
            <p:cNvCxnSpPr/>
            <p:nvPr/>
          </p:nvCxnSpPr>
          <p:spPr>
            <a:xfrm>
              <a:off x="11191875" y="4962525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mg-doc1-bg"/>
            <p:cNvSpPr/>
            <p:nvPr/>
          </p:nvSpPr>
          <p:spPr>
            <a:xfrm>
              <a:off x="11525250" y="4324350"/>
              <a:ext cx="609600" cy="800100"/>
            </a:xfrm>
            <a:prstGeom prst="rect">
              <a:avLst/>
            </a:prstGeom>
            <a:solidFill>
              <a:srgbClr val="B4C6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89" name="mg-doc1-hd"/>
            <p:cNvSpPr/>
            <p:nvPr/>
          </p:nvSpPr>
          <p:spPr>
            <a:xfrm>
              <a:off x="11563350" y="4362450"/>
              <a:ext cx="533400" cy="85725"/>
            </a:xfrm>
            <a:prstGeom prst="rect">
              <a:avLst/>
            </a:prstGeom>
            <a:solidFill>
              <a:srgbClr val="DAE3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90" name="mg-doc1-l0"/>
            <p:cNvCxnSpPr/>
            <p:nvPr/>
          </p:nvCxnSpPr>
          <p:spPr>
            <a:xfrm>
              <a:off x="11572875" y="4533900"/>
              <a:ext cx="48577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mg-doc1-r0"/>
            <p:cNvCxnSpPr/>
            <p:nvPr/>
          </p:nvCxnSpPr>
          <p:spPr>
            <a:xfrm>
              <a:off x="11849100" y="4533900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mg-doc1-l1"/>
            <p:cNvCxnSpPr/>
            <p:nvPr/>
          </p:nvCxnSpPr>
          <p:spPr>
            <a:xfrm>
              <a:off x="11572875" y="4619625"/>
              <a:ext cx="48577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mg-doc1-r1"/>
            <p:cNvCxnSpPr/>
            <p:nvPr/>
          </p:nvCxnSpPr>
          <p:spPr>
            <a:xfrm>
              <a:off x="11849100" y="4619625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mg-doc1-l2"/>
            <p:cNvCxnSpPr/>
            <p:nvPr/>
          </p:nvCxnSpPr>
          <p:spPr>
            <a:xfrm>
              <a:off x="11572875" y="4705350"/>
              <a:ext cx="3143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mg-doc1-r2"/>
            <p:cNvCxnSpPr/>
            <p:nvPr/>
          </p:nvCxnSpPr>
          <p:spPr>
            <a:xfrm>
              <a:off x="11849100" y="4705350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mg-doc1-l3"/>
            <p:cNvCxnSpPr/>
            <p:nvPr/>
          </p:nvCxnSpPr>
          <p:spPr>
            <a:xfrm>
              <a:off x="11572875" y="4791075"/>
              <a:ext cx="48577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mg-doc1-r3"/>
            <p:cNvCxnSpPr/>
            <p:nvPr/>
          </p:nvCxnSpPr>
          <p:spPr>
            <a:xfrm>
              <a:off x="11849100" y="4791075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mg-doc1-l4"/>
            <p:cNvCxnSpPr/>
            <p:nvPr/>
          </p:nvCxnSpPr>
          <p:spPr>
            <a:xfrm>
              <a:off x="11572875" y="4876800"/>
              <a:ext cx="48577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mg-doc1-r4"/>
            <p:cNvCxnSpPr/>
            <p:nvPr/>
          </p:nvCxnSpPr>
          <p:spPr>
            <a:xfrm>
              <a:off x="11849100" y="4876800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mg-doc1-l5"/>
            <p:cNvCxnSpPr/>
            <p:nvPr/>
          </p:nvCxnSpPr>
          <p:spPr>
            <a:xfrm>
              <a:off x="11572875" y="4962525"/>
              <a:ext cx="3143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mg-doc1-r5"/>
            <p:cNvCxnSpPr/>
            <p:nvPr/>
          </p:nvCxnSpPr>
          <p:spPr>
            <a:xfrm>
              <a:off x="11849100" y="4962525"/>
              <a:ext cx="238125" cy="0"/>
            </a:xfrm>
            <a:prstGeom prst="line">
              <a:avLst/>
            </a:prstGeom>
            <a:ln w="22859">
              <a:solidFill>
                <a:srgbClr val="7C9AF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mg-torso"/>
            <p:cNvSpPr/>
            <p:nvPr/>
          </p:nvSpPr>
          <p:spPr>
            <a:xfrm>
              <a:off x="11229975" y="4695825"/>
              <a:ext cx="533400" cy="333375"/>
            </a:xfrm>
            <a:custGeom>
              <a:avLst/>
              <a:gdLst/>
              <a:ahLst/>
              <a:cxnLst/>
              <a:rect l="l" t="t" r="r" b="b"/>
              <a:pathLst>
                <a:path w="533400" h="333375">
                  <a:moveTo>
                    <a:pt x="28575" y="333375"/>
                  </a:moveTo>
                  <a:lnTo>
                    <a:pt x="0" y="142875"/>
                  </a:lnTo>
                  <a:lnTo>
                    <a:pt x="95250" y="38100"/>
                  </a:lnTo>
                  <a:lnTo>
                    <a:pt x="219075" y="0"/>
                  </a:lnTo>
                  <a:lnTo>
                    <a:pt x="333375" y="0"/>
                  </a:lnTo>
                  <a:lnTo>
                    <a:pt x="447675" y="38100"/>
                  </a:lnTo>
                  <a:lnTo>
                    <a:pt x="533400" y="142875"/>
                  </a:lnTo>
                  <a:lnTo>
                    <a:pt x="504825" y="333375"/>
                  </a:lnTo>
                  <a:close/>
                </a:path>
              </a:pathLst>
            </a:custGeom>
            <a:solidFill>
              <a:srgbClr val="06B79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03" name="mg-armL"/>
            <p:cNvSpPr/>
            <p:nvPr/>
          </p:nvSpPr>
          <p:spPr>
            <a:xfrm>
              <a:off x="11049000" y="4724400"/>
              <a:ext cx="323850" cy="219075"/>
            </a:xfrm>
            <a:custGeom>
              <a:avLst/>
              <a:gdLst/>
              <a:ahLst/>
              <a:cxnLst/>
              <a:rect l="l" t="t" r="r" b="b"/>
              <a:pathLst>
                <a:path w="323850" h="219075">
                  <a:moveTo>
                    <a:pt x="219075" y="28575"/>
                  </a:moveTo>
                  <a:lnTo>
                    <a:pt x="323850" y="0"/>
                  </a:lnTo>
                  <a:lnTo>
                    <a:pt x="304800" y="152400"/>
                  </a:lnTo>
                  <a:lnTo>
                    <a:pt x="76200" y="219075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06B79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04" name="mg-armR"/>
            <p:cNvSpPr/>
            <p:nvPr/>
          </p:nvSpPr>
          <p:spPr>
            <a:xfrm>
              <a:off x="11620500" y="4724400"/>
              <a:ext cx="323850" cy="219075"/>
            </a:xfrm>
            <a:custGeom>
              <a:avLst/>
              <a:gdLst/>
              <a:ahLst/>
              <a:cxnLst/>
              <a:rect l="l" t="t" r="r" b="b"/>
              <a:pathLst>
                <a:path w="323850" h="219075">
                  <a:moveTo>
                    <a:pt x="104775" y="28575"/>
                  </a:moveTo>
                  <a:lnTo>
                    <a:pt x="0" y="0"/>
                  </a:lnTo>
                  <a:lnTo>
                    <a:pt x="19050" y="152400"/>
                  </a:lnTo>
                  <a:lnTo>
                    <a:pt x="247650" y="219075"/>
                  </a:lnTo>
                  <a:lnTo>
                    <a:pt x="323850" y="133350"/>
                  </a:lnTo>
                  <a:close/>
                </a:path>
              </a:pathLst>
            </a:custGeom>
            <a:solidFill>
              <a:srgbClr val="06B79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05" name="mg-hair1"/>
            <p:cNvSpPr/>
            <p:nvPr/>
          </p:nvSpPr>
          <p:spPr>
            <a:xfrm>
              <a:off x="11310938" y="4557712"/>
              <a:ext cx="161925" cy="180975"/>
            </a:xfrm>
            <a:prstGeom prst="ellipse">
              <a:avLst/>
            </a:prstGeom>
            <a:solidFill>
              <a:srgbClr val="1B3A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06" name="mg-hair2"/>
            <p:cNvSpPr/>
            <p:nvPr/>
          </p:nvSpPr>
          <p:spPr>
            <a:xfrm>
              <a:off x="11482388" y="4557712"/>
              <a:ext cx="161925" cy="180975"/>
            </a:xfrm>
            <a:prstGeom prst="ellipse">
              <a:avLst/>
            </a:prstGeom>
            <a:solidFill>
              <a:srgbClr val="1B3A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07" name="mg-face1"/>
            <p:cNvSpPr/>
            <p:nvPr/>
          </p:nvSpPr>
          <p:spPr>
            <a:xfrm>
              <a:off x="11372850" y="4691062"/>
              <a:ext cx="95250" cy="85725"/>
            </a:xfrm>
            <a:prstGeom prst="ellipse">
              <a:avLst/>
            </a:prstGeom>
            <a:solidFill>
              <a:srgbClr val="FF99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08" name="mg-face2"/>
            <p:cNvSpPr/>
            <p:nvPr/>
          </p:nvSpPr>
          <p:spPr>
            <a:xfrm>
              <a:off x="11487150" y="4691062"/>
              <a:ext cx="95250" cy="85725"/>
            </a:xfrm>
            <a:prstGeom prst="ellipse">
              <a:avLst/>
            </a:prstGeom>
            <a:solidFill>
              <a:srgbClr val="FF99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09" name="mg-leg1"/>
            <p:cNvSpPr/>
            <p:nvPr/>
          </p:nvSpPr>
          <p:spPr>
            <a:xfrm>
              <a:off x="11353800" y="5010150"/>
              <a:ext cx="142875" cy="514350"/>
            </a:xfrm>
            <a:custGeom>
              <a:avLst/>
              <a:gdLst/>
              <a:ahLst/>
              <a:cxnLst/>
              <a:rect l="l" t="t" r="r" b="b"/>
              <a:pathLst>
                <a:path w="142875" h="514350">
                  <a:moveTo>
                    <a:pt x="19050" y="0"/>
                  </a:moveTo>
                  <a:lnTo>
                    <a:pt x="142875" y="0"/>
                  </a:lnTo>
                  <a:lnTo>
                    <a:pt x="114300" y="514350"/>
                  </a:lnTo>
                  <a:lnTo>
                    <a:pt x="0" y="514350"/>
                  </a:lnTo>
                  <a:close/>
                </a:path>
              </a:pathLst>
            </a:custGeom>
            <a:solidFill>
              <a:srgbClr val="1B53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0" name="mg-leg2"/>
            <p:cNvSpPr/>
            <p:nvPr/>
          </p:nvSpPr>
          <p:spPr>
            <a:xfrm>
              <a:off x="11544300" y="5010150"/>
              <a:ext cx="142875" cy="514350"/>
            </a:xfrm>
            <a:custGeom>
              <a:avLst/>
              <a:gdLst/>
              <a:ahLst/>
              <a:cxnLst/>
              <a:rect l="l" t="t" r="r" b="b"/>
              <a:pathLst>
                <a:path w="142875" h="514350">
                  <a:moveTo>
                    <a:pt x="0" y="0"/>
                  </a:moveTo>
                  <a:lnTo>
                    <a:pt x="123825" y="0"/>
                  </a:lnTo>
                  <a:lnTo>
                    <a:pt x="142875" y="514350"/>
                  </a:lnTo>
                  <a:lnTo>
                    <a:pt x="28575" y="514350"/>
                  </a:lnTo>
                  <a:close/>
                </a:path>
              </a:pathLst>
            </a:custGeom>
            <a:solidFill>
              <a:srgbClr val="1B53A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1" name="mg-hdlL"/>
            <p:cNvSpPr/>
            <p:nvPr/>
          </p:nvSpPr>
          <p:spPr>
            <a:xfrm>
              <a:off x="10906125" y="4714875"/>
              <a:ext cx="180975" cy="304800"/>
            </a:xfrm>
            <a:custGeom>
              <a:avLst/>
              <a:gdLst/>
              <a:ahLst/>
              <a:cxnLst/>
              <a:rect l="l" t="t" r="r" b="b"/>
              <a:pathLst>
                <a:path w="180975" h="304800">
                  <a:moveTo>
                    <a:pt x="104775" y="0"/>
                  </a:moveTo>
                  <a:lnTo>
                    <a:pt x="180975" y="38100"/>
                  </a:lnTo>
                  <a:lnTo>
                    <a:pt x="76200" y="3048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rgbClr val="F5A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2" name="mg-hdlR"/>
            <p:cNvSpPr/>
            <p:nvPr/>
          </p:nvSpPr>
          <p:spPr>
            <a:xfrm>
              <a:off x="11906250" y="4714875"/>
              <a:ext cx="180975" cy="304800"/>
            </a:xfrm>
            <a:custGeom>
              <a:avLst/>
              <a:gdLst/>
              <a:ahLst/>
              <a:cxnLst/>
              <a:rect l="l" t="t" r="r" b="b"/>
              <a:pathLst>
                <a:path w="180975" h="304800">
                  <a:moveTo>
                    <a:pt x="0" y="38100"/>
                  </a:moveTo>
                  <a:lnTo>
                    <a:pt x="76200" y="0"/>
                  </a:lnTo>
                  <a:lnTo>
                    <a:pt x="180975" y="266700"/>
                  </a:lnTo>
                  <a:lnTo>
                    <a:pt x="104775" y="304800"/>
                  </a:lnTo>
                  <a:close/>
                </a:path>
              </a:pathLst>
            </a:custGeom>
            <a:solidFill>
              <a:srgbClr val="F5A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3" name="mg-handL"/>
            <p:cNvSpPr/>
            <p:nvPr/>
          </p:nvSpPr>
          <p:spPr>
            <a:xfrm>
              <a:off x="10887075" y="4819650"/>
              <a:ext cx="152400" cy="133350"/>
            </a:xfrm>
            <a:prstGeom prst="ellipse">
              <a:avLst/>
            </a:prstGeom>
            <a:solidFill>
              <a:srgbClr val="FF99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4" name="mg-handR"/>
            <p:cNvSpPr/>
            <p:nvPr/>
          </p:nvSpPr>
          <p:spPr>
            <a:xfrm>
              <a:off x="11953875" y="4819650"/>
              <a:ext cx="152400" cy="133350"/>
            </a:xfrm>
            <a:prstGeom prst="ellipse">
              <a:avLst/>
            </a:prstGeom>
            <a:solidFill>
              <a:srgbClr val="FF99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5" name="mg-lensL"/>
            <p:cNvSpPr/>
            <p:nvPr/>
          </p:nvSpPr>
          <p:spPr>
            <a:xfrm>
              <a:off x="10963275" y="4457700"/>
              <a:ext cx="285750" cy="285750"/>
            </a:xfrm>
            <a:prstGeom prst="ellipse">
              <a:avLst/>
            </a:prstGeom>
            <a:solidFill>
              <a:srgbClr val="FCC419"/>
            </a:solidFill>
            <a:ln w="47625">
              <a:solidFill>
                <a:srgbClr val="F5A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6" name="mg-lensR"/>
            <p:cNvSpPr/>
            <p:nvPr/>
          </p:nvSpPr>
          <p:spPr>
            <a:xfrm>
              <a:off x="11753850" y="4448175"/>
              <a:ext cx="285750" cy="285750"/>
            </a:xfrm>
            <a:prstGeom prst="ellipse">
              <a:avLst/>
            </a:prstGeom>
            <a:solidFill>
              <a:srgbClr val="FCC419"/>
            </a:solidFill>
            <a:ln w="47625">
              <a:solidFill>
                <a:srgbClr val="F5A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344" name="g-arrows"/>
          <p:cNvGrpSpPr/>
          <p:nvPr/>
        </p:nvGrpSpPr>
        <p:grpSpPr>
          <a:xfrm>
            <a:off x="1828800" y="1628775"/>
            <a:ext cx="8648700" cy="4238625"/>
            <a:chOff x="1828800" y="1628775"/>
            <a:chExt cx="8648700" cy="4238625"/>
          </a:xfrm>
        </p:grpSpPr>
        <p:cxnSp>
          <p:nvCxnSpPr>
            <p:cNvPr id="317" name="arr-a1"/>
            <p:cNvCxnSpPr/>
            <p:nvPr/>
          </p:nvCxnSpPr>
          <p:spPr>
            <a:xfrm flipV="1">
              <a:off x="1828800" y="1628775"/>
              <a:ext cx="1771650" cy="1800225"/>
            </a:xfrm>
            <a:prstGeom prst="line">
              <a:avLst/>
            </a:prstGeom>
            <a:ln w="47625">
              <a:solidFill>
                <a:srgbClr val="000000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arr-a2"/>
            <p:cNvCxnSpPr/>
            <p:nvPr/>
          </p:nvCxnSpPr>
          <p:spPr>
            <a:xfrm>
              <a:off x="9925050" y="1628775"/>
              <a:ext cx="552450" cy="1685925"/>
            </a:xfrm>
            <a:prstGeom prst="line">
              <a:avLst/>
            </a:prstGeom>
            <a:ln w="47625">
              <a:solidFill>
                <a:srgbClr val="000000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arr-a3"/>
            <p:cNvCxnSpPr/>
            <p:nvPr/>
          </p:nvCxnSpPr>
          <p:spPr>
            <a:xfrm flipH="1">
              <a:off x="9934575" y="4257675"/>
              <a:ext cx="542925" cy="1609725"/>
            </a:xfrm>
            <a:prstGeom prst="line">
              <a:avLst/>
            </a:prstGeom>
            <a:ln w="47625">
              <a:solidFill>
                <a:srgbClr val="000000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arr-a4"/>
            <p:cNvCxnSpPr/>
            <p:nvPr/>
          </p:nvCxnSpPr>
          <p:spPr>
            <a:xfrm>
              <a:off x="1828800" y="4314825"/>
              <a:ext cx="1771650" cy="1552575"/>
            </a:xfrm>
            <a:prstGeom prst="line">
              <a:avLst/>
            </a:prstGeom>
            <a:ln w="47625">
              <a:solidFill>
                <a:srgbClr val="000000"/>
              </a:solidFill>
              <a:tailEnd type="triangl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3" name="g-labels-red"/>
          <p:cNvGrpSpPr/>
          <p:nvPr/>
        </p:nvGrpSpPr>
        <p:grpSpPr>
          <a:xfrm>
            <a:off x="266700" y="1276350"/>
            <a:ext cx="15525750" cy="1965960"/>
            <a:chOff x="266700" y="1276350"/>
            <a:chExt cx="15525750" cy="1965960"/>
          </a:xfrm>
        </p:grpSpPr>
        <p:sp>
          <p:nvSpPr>
            <p:cNvPr id="321" name="t-red-1"/>
            <p:cNvSpPr txBox="1"/>
            <p:nvPr/>
          </p:nvSpPr>
          <p:spPr>
            <a:xfrm>
              <a:off x="266700" y="1276350"/>
              <a:ext cx="285750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FF062C"/>
                  </a:solidFill>
                  <a:latin typeface="Microsoft YaHei"/>
                  <a:ea typeface="Microsoft YaHei"/>
                  <a:cs typeface="Microsoft YaHei"/>
                </a:rPr>
                <a:t>Domain-agnostic</a:t>
              </a:r>
            </a:p>
          </p:txBody>
        </p:sp>
        <p:sp>
          <p:nvSpPr>
            <p:cNvPr id="322" name="t-red-2"/>
            <p:cNvSpPr txBox="1"/>
            <p:nvPr/>
          </p:nvSpPr>
          <p:spPr>
            <a:xfrm>
              <a:off x="971550" y="1647825"/>
              <a:ext cx="171450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FF062C"/>
                  </a:solidFill>
                  <a:latin typeface="Microsoft YaHei"/>
                  <a:ea typeface="Microsoft YaHei"/>
                  <a:cs typeface="Microsoft YaHei"/>
                </a:rPr>
                <a:t>retrieval</a:t>
              </a:r>
            </a:p>
          </p:txBody>
        </p:sp>
        <p:sp>
          <p:nvSpPr>
            <p:cNvPr id="323" name="t-red-3"/>
            <p:cNvSpPr txBox="1"/>
            <p:nvPr/>
          </p:nvSpPr>
          <p:spPr>
            <a:xfrm>
              <a:off x="10025062" y="1990725"/>
              <a:ext cx="295275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FF062C"/>
                  </a:solidFill>
                  <a:latin typeface="Microsoft YaHei"/>
                  <a:ea typeface="Microsoft YaHei"/>
                  <a:cs typeface="Microsoft YaHei"/>
                </a:rPr>
                <a:t>Hard to attribute</a:t>
              </a:r>
            </a:p>
          </p:txBody>
        </p:sp>
        <p:sp>
          <p:nvSpPr>
            <p:cNvPr id="324" name="t-red-4"/>
            <p:cNvSpPr txBox="1"/>
            <p:nvPr/>
          </p:nvSpPr>
          <p:spPr>
            <a:xfrm>
              <a:off x="10315575" y="2443162"/>
              <a:ext cx="228600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FF062C"/>
                  </a:solidFill>
                  <a:latin typeface="Microsoft YaHei"/>
                  <a:ea typeface="Microsoft YaHei"/>
                  <a:cs typeface="Microsoft YaHei"/>
                </a:rPr>
                <a:t>response to</a:t>
              </a:r>
            </a:p>
          </p:txBody>
        </p:sp>
        <p:sp>
          <p:nvSpPr>
            <p:cNvPr id="325" name="t-red-5"/>
            <p:cNvSpPr txBox="1"/>
            <p:nvPr/>
          </p:nvSpPr>
          <p:spPr>
            <a:xfrm>
              <a:off x="10668000" y="2814638"/>
              <a:ext cx="161925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FF062C"/>
                  </a:solidFill>
                  <a:latin typeface="Microsoft YaHei"/>
                  <a:ea typeface="Microsoft YaHei"/>
                  <a:cs typeface="Microsoft YaHei"/>
                </a:rPr>
                <a:t>context</a:t>
              </a:r>
            </a:p>
          </p:txBody>
        </p:sp>
        <p:sp>
          <p:nvSpPr>
            <p:cNvPr id="326" name="t-red-6"/>
            <p:cNvSpPr txBox="1"/>
            <p:nvPr/>
          </p:nvSpPr>
          <p:spPr>
            <a:xfrm>
              <a:off x="13268325" y="2185988"/>
              <a:ext cx="2524125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FF062C"/>
                  </a:solidFill>
                  <a:latin typeface="Microsoft YaHei"/>
                  <a:ea typeface="Microsoft YaHei"/>
                  <a:cs typeface="Microsoft YaHei"/>
                </a:rPr>
                <a:t>Can't deduce</a:t>
              </a:r>
            </a:p>
          </p:txBody>
        </p:sp>
        <p:sp>
          <p:nvSpPr>
            <p:cNvPr id="327" name="t-red-7"/>
            <p:cNvSpPr txBox="1"/>
            <p:nvPr/>
          </p:nvSpPr>
          <p:spPr>
            <a:xfrm>
              <a:off x="13706475" y="2600325"/>
              <a:ext cx="190500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FF062C"/>
                  </a:solidFill>
                  <a:latin typeface="Microsoft YaHei"/>
                  <a:ea typeface="Microsoft YaHei"/>
                  <a:cs typeface="Microsoft YaHei"/>
                </a:rPr>
                <a:t>new facts</a:t>
              </a:r>
            </a:p>
          </p:txBody>
        </p:sp>
      </p:grpSp>
      <p:grpSp>
        <p:nvGrpSpPr>
          <p:cNvPr id="349" name="g-labels-green"/>
          <p:cNvGrpSpPr/>
          <p:nvPr/>
        </p:nvGrpSpPr>
        <p:grpSpPr>
          <a:xfrm>
            <a:off x="66675" y="4462462"/>
            <a:ext cx="15725775" cy="2108835"/>
            <a:chOff x="66675" y="4462462"/>
            <a:chExt cx="15725775" cy="2108835"/>
          </a:xfrm>
        </p:grpSpPr>
        <p:sp>
          <p:nvSpPr>
            <p:cNvPr id="328" name="t-grn-1"/>
            <p:cNvSpPr txBox="1"/>
            <p:nvPr/>
          </p:nvSpPr>
          <p:spPr>
            <a:xfrm>
              <a:off x="66675" y="5691188"/>
              <a:ext cx="352425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00A216"/>
                  </a:solidFill>
                  <a:latin typeface="Microsoft YaHei"/>
                  <a:ea typeface="Microsoft YaHei"/>
                  <a:cs typeface="Microsoft YaHei"/>
                </a:rPr>
                <a:t>Fact-based retrieval</a:t>
              </a:r>
            </a:p>
          </p:txBody>
        </p:sp>
        <p:sp>
          <p:nvSpPr>
            <p:cNvPr id="329" name="t-grn-2"/>
            <p:cNvSpPr txBox="1"/>
            <p:nvPr/>
          </p:nvSpPr>
          <p:spPr>
            <a:xfrm>
              <a:off x="157162" y="6143625"/>
              <a:ext cx="333375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00A216"/>
                  </a:solidFill>
                  <a:latin typeface="Microsoft YaHei"/>
                  <a:ea typeface="Microsoft YaHei"/>
                  <a:cs typeface="Microsoft YaHei"/>
                </a:rPr>
                <a:t>through ontologies</a:t>
              </a:r>
            </a:p>
          </p:txBody>
        </p:sp>
        <p:sp>
          <p:nvSpPr>
            <p:cNvPr id="330" name="t-grn-3"/>
            <p:cNvSpPr txBox="1"/>
            <p:nvPr/>
          </p:nvSpPr>
          <p:spPr>
            <a:xfrm>
              <a:off x="10215562" y="5724525"/>
              <a:ext cx="257175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00A216"/>
                  </a:solidFill>
                  <a:latin typeface="Microsoft YaHei"/>
                  <a:ea typeface="Microsoft YaHei"/>
                  <a:cs typeface="Microsoft YaHei"/>
                </a:rPr>
                <a:t>Easy and fast</a:t>
              </a:r>
            </a:p>
          </p:txBody>
        </p:sp>
        <p:sp>
          <p:nvSpPr>
            <p:cNvPr id="331" name="t-grn-4"/>
            <p:cNvSpPr txBox="1"/>
            <p:nvPr/>
          </p:nvSpPr>
          <p:spPr>
            <a:xfrm>
              <a:off x="9825038" y="6100762"/>
              <a:ext cx="333375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00A216"/>
                  </a:solidFill>
                  <a:latin typeface="Microsoft YaHei"/>
                  <a:ea typeface="Microsoft YaHei"/>
                  <a:cs typeface="Microsoft YaHei"/>
                </a:rPr>
                <a:t>context attribution</a:t>
              </a:r>
            </a:p>
          </p:txBody>
        </p:sp>
        <p:sp>
          <p:nvSpPr>
            <p:cNvPr id="332" name="t-grn-5"/>
            <p:cNvSpPr txBox="1"/>
            <p:nvPr/>
          </p:nvSpPr>
          <p:spPr>
            <a:xfrm>
              <a:off x="13220700" y="4462462"/>
              <a:ext cx="257175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00A216"/>
                  </a:solidFill>
                  <a:latin typeface="Microsoft YaHei"/>
                  <a:ea typeface="Microsoft YaHei"/>
                  <a:cs typeface="Microsoft YaHei"/>
                </a:rPr>
                <a:t>Better factual</a:t>
              </a:r>
            </a:p>
          </p:txBody>
        </p:sp>
        <p:sp>
          <p:nvSpPr>
            <p:cNvPr id="333" name="t-grn-6"/>
            <p:cNvSpPr txBox="1"/>
            <p:nvPr/>
          </p:nvSpPr>
          <p:spPr>
            <a:xfrm>
              <a:off x="13649325" y="4872038"/>
              <a:ext cx="2000250" cy="427672"/>
            </a:xfrm>
            <a:prstGeom prst="rect">
              <a:avLst/>
            </a:prstGeom>
            <a:noFill/>
            <a:effectLst/>
          </p:spPr>
          <p:txBody>
            <a:bodyPr wrap="none" lIns="0" rIns="0" tIns="0" bIns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325" b="1" i="0">
                  <a:solidFill>
                    <a:srgbClr val="00A216"/>
                  </a:solidFill>
                  <a:latin typeface="Microsoft YaHei"/>
                  <a:ea typeface="Microsoft YaHei"/>
                  <a:cs typeface="Microsoft YaHei"/>
                </a:rPr>
                <a:t>deduction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