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90069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1992" y="265949"/>
            <a:ext cx="573891" cy="377928"/>
          </a:xfrm>
          <a:prstGeom prst="rect">
            <a:avLst/>
          </a:prstGeom>
          <a:solidFill>
            <a:srgbClr val="4F81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85870" y="265949"/>
            <a:ext cx="181965" cy="377928"/>
          </a:xfrm>
          <a:prstGeom prst="rect">
            <a:avLst/>
          </a:prstGeom>
          <a:solidFill>
            <a:srgbClr val="4F81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09828" y="265949"/>
            <a:ext cx="3919259" cy="377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 i="0" altLang="en-US">
                <a:solidFill>
                  <a:srgbClr val="000000"/>
                </a:solidFill>
                <a:latin typeface="微软雅黑"/>
              </a:rPr>
              <a:t>一、课题的总体进展</a:t>
            </a:r>
          </a:p>
        </p:txBody>
      </p:sp>
      <p:sp>
        <p:nvSpPr>
          <p:cNvPr id="5" name="Rectangle 4"/>
          <p:cNvSpPr/>
          <p:nvPr/>
        </p:nvSpPr>
        <p:spPr>
          <a:xfrm>
            <a:off x="4843084" y="265949"/>
            <a:ext cx="7292621" cy="377928"/>
          </a:xfrm>
          <a:prstGeom prst="rect">
            <a:avLst/>
          </a:prstGeom>
          <a:solidFill>
            <a:srgbClr val="4F81B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43084" y="265949"/>
            <a:ext cx="7292621" cy="377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i="0" altLang="en-US">
                <a:solidFill>
                  <a:srgbClr val="FFFF00"/>
                </a:solidFill>
                <a:latin typeface="微软雅黑"/>
              </a:rPr>
              <a:t>1.2 研究内容与组织</a:t>
            </a:r>
          </a:p>
        </p:txBody>
      </p:sp>
      <p:sp>
        <p:nvSpPr>
          <p:cNvPr id="7" name="Rectangle 6"/>
          <p:cNvSpPr/>
          <p:nvPr/>
        </p:nvSpPr>
        <p:spPr>
          <a:xfrm>
            <a:off x="1189775" y="783851"/>
            <a:ext cx="10120086" cy="1063798"/>
          </a:xfrm>
          <a:prstGeom prst="rect">
            <a:avLst/>
          </a:prstGeom>
          <a:solidFill>
            <a:srgbClr val="F2F7FB"/>
          </a:solidFill>
          <a:ln w="15240">
            <a:solidFill>
              <a:srgbClr val="4C5D7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567703" y="895830"/>
            <a:ext cx="9336235" cy="349933"/>
          </a:xfrm>
          <a:prstGeom prst="rect">
            <a:avLst/>
          </a:prstGeom>
          <a:solidFill>
            <a:srgbClr val="9DC3E7"/>
          </a:solidFill>
          <a:ln w="1270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67703" y="895830"/>
            <a:ext cx="9336235" cy="34993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altLang="en-US">
                <a:solidFill>
                  <a:srgbClr val="000000"/>
                </a:solidFill>
                <a:latin typeface="微软雅黑"/>
              </a:rPr>
              <a:t>多规协同的空间规划规范标准体系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81700" y="1385738"/>
            <a:ext cx="2953441" cy="293944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81700" y="1385738"/>
            <a:ext cx="2953441" cy="2939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 altLang="en-US">
                <a:solidFill>
                  <a:srgbClr val="000000"/>
                </a:solidFill>
                <a:latin typeface="微软雅黑"/>
              </a:rPr>
              <a:t>相关空间规划标准梳理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87095" y="1385738"/>
            <a:ext cx="2995433" cy="293944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87095" y="1385738"/>
            <a:ext cx="2995433" cy="2939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 altLang="en-US">
                <a:solidFill>
                  <a:srgbClr val="000000"/>
                </a:solidFill>
                <a:latin typeface="微软雅黑"/>
              </a:rPr>
              <a:t>空间规划指标体系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8478" y="1385738"/>
            <a:ext cx="2855460" cy="293944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8478" y="1385738"/>
            <a:ext cx="2855460" cy="2939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 altLang="en-US">
                <a:solidFill>
                  <a:srgbClr val="000000"/>
                </a:solidFill>
                <a:latin typeface="微软雅黑"/>
              </a:rPr>
              <a:t>空间数据标准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89775" y="2085605"/>
            <a:ext cx="2967439" cy="1553706"/>
          </a:xfrm>
          <a:prstGeom prst="rect">
            <a:avLst/>
          </a:prstGeom>
          <a:solidFill>
            <a:srgbClr val="D2E3F5"/>
          </a:solidFill>
          <a:ln w="15240">
            <a:solidFill>
              <a:srgbClr val="C2CDD4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thumb_da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764" y="2211581"/>
            <a:ext cx="993812" cy="12877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379550" y="2197584"/>
            <a:ext cx="1301753" cy="237955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379550" y="2197584"/>
            <a:ext cx="1301753" cy="2379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基础空间数据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79550" y="2477531"/>
            <a:ext cx="1301753" cy="237955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379550" y="2477531"/>
            <a:ext cx="1301753" cy="2379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社会经济数据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79550" y="2757478"/>
            <a:ext cx="1301753" cy="237955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379550" y="2757478"/>
            <a:ext cx="1301753" cy="2379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城市规划数据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379550" y="3037425"/>
            <a:ext cx="1301753" cy="237955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79550" y="3037425"/>
            <a:ext cx="1301753" cy="2379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时空大数据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79550" y="3317372"/>
            <a:ext cx="1301753" cy="195962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79550" y="3317372"/>
            <a:ext cx="1301753" cy="19596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......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751290" y="2211581"/>
            <a:ext cx="279947" cy="1315751"/>
          </a:xfrm>
          <a:prstGeom prst="rect">
            <a:avLst/>
          </a:prstGeom>
          <a:solidFill>
            <a:srgbClr val="D1E5DA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751290" y="2211581"/>
            <a:ext cx="279947" cy="131575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数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据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体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系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研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究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717108" y="2169589"/>
            <a:ext cx="3121409" cy="1371740"/>
          </a:xfrm>
          <a:prstGeom prst="rect">
            <a:avLst/>
          </a:prstGeom>
          <a:noFill/>
          <a:ln w="15240">
            <a:solidFill>
              <a:srgbClr val="C2CDD4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45102" y="2211581"/>
            <a:ext cx="1147783" cy="349933"/>
          </a:xfrm>
          <a:prstGeom prst="rect">
            <a:avLst/>
          </a:prstGeom>
          <a:solidFill>
            <a:srgbClr val="FDEAD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45102" y="2211581"/>
            <a:ext cx="1147783" cy="34993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 altLang="en-US">
                <a:solidFill>
                  <a:srgbClr val="000000"/>
                </a:solidFill>
                <a:latin typeface="微软雅黑"/>
              </a:rPr>
              <a:t>逻辑结构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732727" y="2211581"/>
            <a:ext cx="1105790" cy="377928"/>
          </a:xfrm>
          <a:prstGeom prst="rect">
            <a:avLst/>
          </a:prstGeom>
          <a:solidFill>
            <a:srgbClr val="FDEAD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32727" y="2211581"/>
            <a:ext cx="1105790" cy="377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 altLang="en-US">
                <a:solidFill>
                  <a:srgbClr val="000000"/>
                </a:solidFill>
                <a:latin typeface="微软雅黑"/>
              </a:rPr>
              <a:t>内容体系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45102" y="2715486"/>
            <a:ext cx="1105790" cy="335936"/>
          </a:xfrm>
          <a:prstGeom prst="rect">
            <a:avLst/>
          </a:prstGeom>
          <a:solidFill>
            <a:srgbClr val="FDEAD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45102" y="2715486"/>
            <a:ext cx="1105790" cy="335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 altLang="en-US">
                <a:solidFill>
                  <a:srgbClr val="000000"/>
                </a:solidFill>
                <a:latin typeface="微软雅黑"/>
              </a:rPr>
              <a:t>理论探索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732727" y="2715486"/>
            <a:ext cx="1105790" cy="335936"/>
          </a:xfrm>
          <a:prstGeom prst="rect">
            <a:avLst/>
          </a:prstGeom>
          <a:solidFill>
            <a:srgbClr val="FDEAD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732727" y="2715486"/>
            <a:ext cx="1105790" cy="3359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 altLang="en-US">
                <a:solidFill>
                  <a:srgbClr val="000000"/>
                </a:solidFill>
                <a:latin typeface="微软雅黑"/>
              </a:rPr>
              <a:t>技术方法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04864" y="2169589"/>
            <a:ext cx="615883" cy="923825"/>
          </a:xfrm>
          <a:prstGeom prst="rect">
            <a:avLst/>
          </a:prstGeom>
          <a:solidFill>
            <a:srgbClr val="FDEAD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04864" y="2169589"/>
            <a:ext cx="615883" cy="923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750" b="1" i="0" altLang="en-US">
                <a:solidFill>
                  <a:srgbClr val="000000"/>
                </a:solidFill>
                <a:latin typeface="微软雅黑"/>
              </a:rPr>
              <a:t>空</a:t>
            </a:r>
          </a:p>
          <a:p>
            <a:pPr algn="ctr">
              <a:lnSpc>
                <a:spcPct val="100000"/>
              </a:lnSpc>
            </a:pPr>
            <a:r>
              <a:rPr sz="750" b="1" i="0" altLang="en-US">
                <a:solidFill>
                  <a:srgbClr val="000000"/>
                </a:solidFill>
                <a:latin typeface="微软雅黑"/>
              </a:rPr>
              <a:t>间</a:t>
            </a:r>
          </a:p>
          <a:p>
            <a:pPr algn="ctr">
              <a:lnSpc>
                <a:spcPct val="100000"/>
              </a:lnSpc>
            </a:pPr>
            <a:r>
              <a:rPr sz="750" b="1" i="0" altLang="en-US">
                <a:solidFill>
                  <a:srgbClr val="000000"/>
                </a:solidFill>
                <a:latin typeface="微软雅黑"/>
              </a:rPr>
              <a:t>规</a:t>
            </a:r>
          </a:p>
          <a:p>
            <a:pPr algn="ctr">
              <a:lnSpc>
                <a:spcPct val="100000"/>
              </a:lnSpc>
            </a:pPr>
            <a:r>
              <a:rPr sz="750" b="1" i="0" altLang="en-US">
                <a:solidFill>
                  <a:srgbClr val="000000"/>
                </a:solidFill>
                <a:latin typeface="微软雅黑"/>
              </a:rPr>
              <a:t>划</a:t>
            </a:r>
          </a:p>
          <a:p>
            <a:pPr algn="ctr">
              <a:lnSpc>
                <a:spcPct val="100000"/>
              </a:lnSpc>
            </a:pPr>
            <a:r>
              <a:rPr sz="750" b="1" i="0" altLang="en-US">
                <a:solidFill>
                  <a:srgbClr val="000000"/>
                </a:solidFill>
                <a:latin typeface="微软雅黑"/>
              </a:rPr>
              <a:t>理</a:t>
            </a:r>
          </a:p>
          <a:p>
            <a:pPr algn="ctr">
              <a:lnSpc>
                <a:spcPct val="100000"/>
              </a:lnSpc>
            </a:pPr>
            <a:r>
              <a:rPr sz="750" b="1" i="0" altLang="en-US">
                <a:solidFill>
                  <a:srgbClr val="000000"/>
                </a:solidFill>
                <a:latin typeface="微软雅黑"/>
              </a:rPr>
              <a:t>论</a:t>
            </a:r>
          </a:p>
          <a:p>
            <a:pPr algn="ctr">
              <a:lnSpc>
                <a:spcPct val="100000"/>
              </a:lnSpc>
            </a:pPr>
            <a:r>
              <a:rPr sz="750" b="1" i="0" altLang="en-US">
                <a:solidFill>
                  <a:srgbClr val="000000"/>
                </a:solidFill>
                <a:latin typeface="微软雅黑"/>
              </a:rPr>
              <a:t>框</a:t>
            </a:r>
          </a:p>
          <a:p>
            <a:pPr algn="ctr">
              <a:lnSpc>
                <a:spcPct val="100000"/>
              </a:lnSpc>
            </a:pPr>
            <a:r>
              <a:rPr sz="750" b="1" i="0" altLang="en-US">
                <a:solidFill>
                  <a:srgbClr val="000000"/>
                </a:solidFill>
                <a:latin typeface="微软雅黑"/>
              </a:rPr>
              <a:t>架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45102" y="3191396"/>
            <a:ext cx="3093415" cy="349933"/>
          </a:xfrm>
          <a:prstGeom prst="rect">
            <a:avLst/>
          </a:prstGeom>
          <a:solidFill>
            <a:srgbClr val="FDEAD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45102" y="3191396"/>
            <a:ext cx="3093415" cy="34993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 i="0" altLang="en-US">
                <a:solidFill>
                  <a:srgbClr val="000000"/>
                </a:solidFill>
                <a:latin typeface="微软雅黑"/>
              </a:rPr>
              <a:t>规划目标体系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426407" y="2085605"/>
            <a:ext cx="2869457" cy="1553706"/>
          </a:xfrm>
          <a:prstGeom prst="rect">
            <a:avLst/>
          </a:prstGeom>
          <a:solidFill>
            <a:srgbClr val="D2E3F5"/>
          </a:solidFill>
          <a:ln w="15240">
            <a:solidFill>
              <a:srgbClr val="C2CDD4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524388" y="2211581"/>
            <a:ext cx="293944" cy="1315751"/>
          </a:xfrm>
          <a:prstGeom prst="rect">
            <a:avLst/>
          </a:prstGeom>
          <a:solidFill>
            <a:srgbClr val="DCEEF4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524388" y="2211581"/>
            <a:ext cx="293944" cy="131575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技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术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体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系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研</a:t>
            </a:r>
          </a:p>
          <a:p>
            <a:pPr algn="ctr">
              <a:lnSpc>
                <a:spcPct val="100000"/>
              </a:lnSpc>
            </a:pPr>
            <a:r>
              <a:rPr sz="1000" b="1" i="0" altLang="en-US">
                <a:solidFill>
                  <a:srgbClr val="000000"/>
                </a:solidFill>
                <a:latin typeface="微软雅黑"/>
              </a:rPr>
              <a:t>究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888319" y="2197584"/>
            <a:ext cx="1007809" cy="237955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888319" y="2197584"/>
            <a:ext cx="1007809" cy="2379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信息技术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888319" y="2477531"/>
            <a:ext cx="1007809" cy="237955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888319" y="2477531"/>
            <a:ext cx="1007809" cy="2379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物联网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888319" y="2757478"/>
            <a:ext cx="1007809" cy="237955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888319" y="2757478"/>
            <a:ext cx="1007809" cy="2379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云计算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888319" y="3037425"/>
            <a:ext cx="1007809" cy="237955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888319" y="3037425"/>
            <a:ext cx="1007809" cy="2379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模型方法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888319" y="3317372"/>
            <a:ext cx="1007809" cy="195962"/>
          </a:xfrm>
          <a:prstGeom prst="rect">
            <a:avLst/>
          </a:prstGeom>
          <a:solidFill>
            <a:srgbClr val="FFFFFF"/>
          </a:solidFill>
          <a:ln w="1143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888319" y="3317372"/>
            <a:ext cx="1007809" cy="19596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850" b="0" i="0" altLang="en-US">
                <a:solidFill>
                  <a:srgbClr val="000000"/>
                </a:solidFill>
                <a:latin typeface="微软雅黑"/>
              </a:rPr>
              <a:t>......</a:t>
            </a:r>
          </a:p>
        </p:txBody>
      </p:sp>
      <p:pic>
        <p:nvPicPr>
          <p:cNvPr id="56" name="Picture 55" descr="thumb_te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8121" y="2211581"/>
            <a:ext cx="1259761" cy="1287756"/>
          </a:xfrm>
          <a:prstGeom prst="rect">
            <a:avLst/>
          </a:prstGeom>
        </p:spPr>
      </p:pic>
      <p:sp>
        <p:nvSpPr>
          <p:cNvPr id="57" name="Up Arrow 56"/>
          <p:cNvSpPr/>
          <p:nvPr/>
        </p:nvSpPr>
        <p:spPr>
          <a:xfrm>
            <a:off x="2505526" y="1833653"/>
            <a:ext cx="195962" cy="223957"/>
          </a:xfrm>
          <a:prstGeom prst="up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Up Arrow 57"/>
          <p:cNvSpPr/>
          <p:nvPr/>
        </p:nvSpPr>
        <p:spPr>
          <a:xfrm>
            <a:off x="6186830" y="1833653"/>
            <a:ext cx="195962" cy="223957"/>
          </a:xfrm>
          <a:prstGeom prst="up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Up Arrow 58"/>
          <p:cNvSpPr/>
          <p:nvPr/>
        </p:nvSpPr>
        <p:spPr>
          <a:xfrm>
            <a:off x="9770152" y="1833653"/>
            <a:ext cx="195962" cy="223957"/>
          </a:xfrm>
          <a:prstGeom prst="up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Left Arrow 59"/>
          <p:cNvSpPr/>
          <p:nvPr/>
        </p:nvSpPr>
        <p:spPr>
          <a:xfrm>
            <a:off x="4185208" y="2799470"/>
            <a:ext cx="363931" cy="139973"/>
          </a:xfrm>
          <a:prstGeom prst="left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ight Arrow 60"/>
          <p:cNvSpPr/>
          <p:nvPr/>
        </p:nvSpPr>
        <p:spPr>
          <a:xfrm>
            <a:off x="8034481" y="2799470"/>
            <a:ext cx="391925" cy="139973"/>
          </a:xfrm>
          <a:prstGeom prst="right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Up Arrow 61"/>
          <p:cNvSpPr/>
          <p:nvPr/>
        </p:nvSpPr>
        <p:spPr>
          <a:xfrm>
            <a:off x="2463534" y="3681304"/>
            <a:ext cx="181965" cy="237955"/>
          </a:xfrm>
          <a:prstGeom prst="up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Up Arrow 62"/>
          <p:cNvSpPr/>
          <p:nvPr/>
        </p:nvSpPr>
        <p:spPr>
          <a:xfrm>
            <a:off x="6130840" y="3681304"/>
            <a:ext cx="181965" cy="237955"/>
          </a:xfrm>
          <a:prstGeom prst="up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Up Arrow 63"/>
          <p:cNvSpPr/>
          <p:nvPr/>
        </p:nvSpPr>
        <p:spPr>
          <a:xfrm>
            <a:off x="9728160" y="3681304"/>
            <a:ext cx="181965" cy="237955"/>
          </a:xfrm>
          <a:prstGeom prst="up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189775" y="3947253"/>
            <a:ext cx="10120086" cy="1063798"/>
          </a:xfrm>
          <a:prstGeom prst="rect">
            <a:avLst/>
          </a:prstGeom>
          <a:solidFill>
            <a:srgbClr val="F2F7FB"/>
          </a:solidFill>
          <a:ln w="15240">
            <a:solidFill>
              <a:srgbClr val="4C5D7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567703" y="4059232"/>
            <a:ext cx="9336235" cy="349933"/>
          </a:xfrm>
          <a:prstGeom prst="rect">
            <a:avLst/>
          </a:prstGeom>
          <a:solidFill>
            <a:srgbClr val="9DC3E7"/>
          </a:solidFill>
          <a:ln w="1270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567703" y="4059232"/>
            <a:ext cx="9336235" cy="34993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altLang="en-US">
                <a:solidFill>
                  <a:srgbClr val="000000"/>
                </a:solidFill>
                <a:latin typeface="微软雅黑"/>
              </a:rPr>
              <a:t>多规协同矛盾体系与发生机理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581700" y="4563137"/>
            <a:ext cx="2953441" cy="307941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1581700" y="4563137"/>
            <a:ext cx="2953441" cy="30794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 altLang="en-US">
                <a:solidFill>
                  <a:srgbClr val="000000"/>
                </a:solidFill>
                <a:latin typeface="微软雅黑"/>
              </a:rPr>
              <a:t>矛盾冲突问题识别分析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787095" y="4563137"/>
            <a:ext cx="3023428" cy="307941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787095" y="4563137"/>
            <a:ext cx="3023428" cy="30794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 altLang="en-US">
                <a:solidFill>
                  <a:srgbClr val="000000"/>
                </a:solidFill>
                <a:latin typeface="微软雅黑"/>
              </a:rPr>
              <a:t>冲突发生的机理研究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048478" y="4563137"/>
            <a:ext cx="2841462" cy="307941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048478" y="4563137"/>
            <a:ext cx="2841462" cy="307941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 altLang="en-US">
                <a:solidFill>
                  <a:srgbClr val="000000"/>
                </a:solidFill>
                <a:latin typeface="微软雅黑"/>
              </a:rPr>
              <a:t>解决“多规冲突”的策略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189775" y="5290999"/>
            <a:ext cx="10120086" cy="1497716"/>
          </a:xfrm>
          <a:prstGeom prst="rect">
            <a:avLst/>
          </a:prstGeom>
          <a:solidFill>
            <a:srgbClr val="F2F7FB"/>
          </a:solidFill>
          <a:ln w="15240">
            <a:solidFill>
              <a:srgbClr val="4C5D7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315751" y="5430973"/>
            <a:ext cx="9882131" cy="349933"/>
          </a:xfrm>
          <a:prstGeom prst="rect">
            <a:avLst/>
          </a:prstGeom>
          <a:solidFill>
            <a:srgbClr val="D2E3F5"/>
          </a:solidFill>
          <a:ln w="1270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315751" y="5430973"/>
            <a:ext cx="9882131" cy="34993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altLang="en-US">
                <a:solidFill>
                  <a:srgbClr val="000000"/>
                </a:solidFill>
                <a:latin typeface="微软雅黑"/>
              </a:rPr>
              <a:t>国土空间规划现实需求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787095" y="5976870"/>
            <a:ext cx="811846" cy="657875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787095" y="5976870"/>
            <a:ext cx="811846" cy="6578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 altLang="en-US">
                <a:solidFill>
                  <a:srgbClr val="000000"/>
                </a:solidFill>
                <a:latin typeface="微软雅黑"/>
              </a:rPr>
              <a:t>化解空间</a:t>
            </a:r>
          </a:p>
          <a:p>
            <a:pPr algn="ctr">
              <a:lnSpc>
                <a:spcPct val="100000"/>
              </a:lnSpc>
            </a:pPr>
            <a:r>
              <a:rPr sz="1000" b="0" i="0" altLang="en-US">
                <a:solidFill>
                  <a:srgbClr val="000000"/>
                </a:solidFill>
                <a:latin typeface="微软雅黑"/>
              </a:rPr>
              <a:t>冲突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822899" y="5976870"/>
            <a:ext cx="811846" cy="657875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5822899" y="5976870"/>
            <a:ext cx="811846" cy="6578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 altLang="en-US">
                <a:solidFill>
                  <a:srgbClr val="000000"/>
                </a:solidFill>
                <a:latin typeface="微软雅黑"/>
              </a:rPr>
              <a:t>提升空间</a:t>
            </a:r>
          </a:p>
          <a:p>
            <a:pPr algn="ctr">
              <a:lnSpc>
                <a:spcPct val="100000"/>
              </a:lnSpc>
            </a:pPr>
            <a:r>
              <a:rPr sz="1000" b="0" i="0" altLang="en-US">
                <a:solidFill>
                  <a:srgbClr val="000000"/>
                </a:solidFill>
                <a:latin typeface="微软雅黑"/>
              </a:rPr>
              <a:t>效率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872700" y="5976870"/>
            <a:ext cx="811846" cy="657875"/>
          </a:xfrm>
          <a:prstGeom prst="rect">
            <a:avLst/>
          </a:prstGeom>
          <a:solidFill>
            <a:srgbClr val="F2F7FB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872700" y="5976870"/>
            <a:ext cx="811846" cy="6578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 i="0" altLang="en-US">
                <a:solidFill>
                  <a:srgbClr val="000000"/>
                </a:solidFill>
                <a:latin typeface="微软雅黑"/>
              </a:rPr>
              <a:t>空间治理</a:t>
            </a:r>
          </a:p>
          <a:p>
            <a:pPr algn="ctr">
              <a:lnSpc>
                <a:spcPct val="100000"/>
              </a:lnSpc>
            </a:pPr>
            <a:r>
              <a:rPr sz="1000" b="0" i="0" altLang="en-US">
                <a:solidFill>
                  <a:srgbClr val="000000"/>
                </a:solidFill>
                <a:latin typeface="微软雅黑"/>
              </a:rPr>
              <a:t>现代化</a:t>
            </a:r>
          </a:p>
        </p:txBody>
      </p:sp>
      <p:pic>
        <p:nvPicPr>
          <p:cNvPr id="83" name="Picture 82" descr="thumb_s4l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53" y="5878888"/>
            <a:ext cx="1637690" cy="811846"/>
          </a:xfrm>
          <a:prstGeom prst="rect">
            <a:avLst/>
          </a:prstGeom>
        </p:spPr>
      </p:pic>
      <p:pic>
        <p:nvPicPr>
          <p:cNvPr id="84" name="Picture 83" descr="thumb_s4l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436" y="5878888"/>
            <a:ext cx="1707677" cy="811846"/>
          </a:xfrm>
          <a:prstGeom prst="rect">
            <a:avLst/>
          </a:prstGeom>
        </p:spPr>
      </p:pic>
      <p:pic>
        <p:nvPicPr>
          <p:cNvPr id="85" name="Picture 84" descr="thumb_s4r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2528" y="5878888"/>
            <a:ext cx="1735671" cy="811846"/>
          </a:xfrm>
          <a:prstGeom prst="rect">
            <a:avLst/>
          </a:prstGeom>
        </p:spPr>
      </p:pic>
      <p:pic>
        <p:nvPicPr>
          <p:cNvPr id="86" name="Picture 85" descr="thumb_s4r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0192" y="5878888"/>
            <a:ext cx="1637690" cy="811846"/>
          </a:xfrm>
          <a:prstGeom prst="rect">
            <a:avLst/>
          </a:prstGeom>
        </p:spPr>
      </p:pic>
      <p:sp>
        <p:nvSpPr>
          <p:cNvPr id="87" name="Up Arrow 86"/>
          <p:cNvSpPr/>
          <p:nvPr/>
        </p:nvSpPr>
        <p:spPr>
          <a:xfrm>
            <a:off x="6130840" y="5053044"/>
            <a:ext cx="195962" cy="223957"/>
          </a:xfrm>
          <a:prstGeom prst="upArrow">
            <a:avLst/>
          </a:prstGeom>
          <a:solidFill>
            <a:srgbClr val="FF0000"/>
          </a:solidFill>
          <a:ln w="15240">
            <a:solidFill>
              <a:srgbClr val="4C5D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